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EF31D4A3-7EED-419C-8E7C-40D93F301E36}"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9FF0E64-1833-441B-9B55-7F053B016157}" type="slidenum">
              <a:rPr lang="es-CO" smtClean="0"/>
              <a:t>‹Nº›</a:t>
            </a:fld>
            <a:endParaRPr lang="es-CO"/>
          </a:p>
        </p:txBody>
      </p:sp>
    </p:spTree>
    <p:extLst>
      <p:ext uri="{BB962C8B-B14F-4D97-AF65-F5344CB8AC3E}">
        <p14:creationId xmlns:p14="http://schemas.microsoft.com/office/powerpoint/2010/main" val="1742948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F31D4A3-7EED-419C-8E7C-40D93F301E36}"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9FF0E64-1833-441B-9B55-7F053B016157}" type="slidenum">
              <a:rPr lang="es-CO" smtClean="0"/>
              <a:t>‹Nº›</a:t>
            </a:fld>
            <a:endParaRPr lang="es-CO"/>
          </a:p>
        </p:txBody>
      </p:sp>
    </p:spTree>
    <p:extLst>
      <p:ext uri="{BB962C8B-B14F-4D97-AF65-F5344CB8AC3E}">
        <p14:creationId xmlns:p14="http://schemas.microsoft.com/office/powerpoint/2010/main" val="1124520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F31D4A3-7EED-419C-8E7C-40D93F301E36}"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9FF0E64-1833-441B-9B55-7F053B016157}" type="slidenum">
              <a:rPr lang="es-CO" smtClean="0"/>
              <a:t>‹Nº›</a:t>
            </a:fld>
            <a:endParaRPr lang="es-CO"/>
          </a:p>
        </p:txBody>
      </p:sp>
    </p:spTree>
    <p:extLst>
      <p:ext uri="{BB962C8B-B14F-4D97-AF65-F5344CB8AC3E}">
        <p14:creationId xmlns:p14="http://schemas.microsoft.com/office/powerpoint/2010/main" val="30917227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EF31D4A3-7EED-419C-8E7C-40D93F301E36}"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9FF0E64-1833-441B-9B55-7F053B016157}" type="slidenum">
              <a:rPr lang="es-CO" smtClean="0"/>
              <a:t>‹Nº›</a:t>
            </a:fld>
            <a:endParaRPr lang="es-CO"/>
          </a:p>
        </p:txBody>
      </p:sp>
    </p:spTree>
    <p:extLst>
      <p:ext uri="{BB962C8B-B14F-4D97-AF65-F5344CB8AC3E}">
        <p14:creationId xmlns:p14="http://schemas.microsoft.com/office/powerpoint/2010/main" val="29977994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EF31D4A3-7EED-419C-8E7C-40D93F301E36}" type="datetimeFigureOut">
              <a:rPr lang="es-CO" smtClean="0"/>
              <a:t>13/05/2015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F9FF0E64-1833-441B-9B55-7F053B016157}" type="slidenum">
              <a:rPr lang="es-CO" smtClean="0"/>
              <a:t>‹Nº›</a:t>
            </a:fld>
            <a:endParaRPr lang="es-CO"/>
          </a:p>
        </p:txBody>
      </p:sp>
    </p:spTree>
    <p:extLst>
      <p:ext uri="{BB962C8B-B14F-4D97-AF65-F5344CB8AC3E}">
        <p14:creationId xmlns:p14="http://schemas.microsoft.com/office/powerpoint/2010/main" val="1558519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EF31D4A3-7EED-419C-8E7C-40D93F301E36}" type="datetimeFigureOut">
              <a:rPr lang="es-CO" smtClean="0"/>
              <a:t>13/05/2015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F9FF0E64-1833-441B-9B55-7F053B016157}" type="slidenum">
              <a:rPr lang="es-CO" smtClean="0"/>
              <a:t>‹Nº›</a:t>
            </a:fld>
            <a:endParaRPr lang="es-CO"/>
          </a:p>
        </p:txBody>
      </p:sp>
    </p:spTree>
    <p:extLst>
      <p:ext uri="{BB962C8B-B14F-4D97-AF65-F5344CB8AC3E}">
        <p14:creationId xmlns:p14="http://schemas.microsoft.com/office/powerpoint/2010/main" val="604637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F31D4A3-7EED-419C-8E7C-40D93F301E36}" type="datetimeFigureOut">
              <a:rPr lang="es-CO" smtClean="0"/>
              <a:t>13/05/2015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F9FF0E64-1833-441B-9B55-7F053B016157}" type="slidenum">
              <a:rPr lang="es-CO" smtClean="0"/>
              <a:t>‹Nº›</a:t>
            </a:fld>
            <a:endParaRPr lang="es-CO"/>
          </a:p>
        </p:txBody>
      </p:sp>
    </p:spTree>
    <p:extLst>
      <p:ext uri="{BB962C8B-B14F-4D97-AF65-F5344CB8AC3E}">
        <p14:creationId xmlns:p14="http://schemas.microsoft.com/office/powerpoint/2010/main" val="4013781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F31D4A3-7EED-419C-8E7C-40D93F301E36}"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9FF0E64-1833-441B-9B55-7F053B016157}" type="slidenum">
              <a:rPr lang="es-CO" smtClean="0"/>
              <a:t>‹Nº›</a:t>
            </a:fld>
            <a:endParaRPr lang="es-CO"/>
          </a:p>
        </p:txBody>
      </p:sp>
    </p:spTree>
    <p:extLst>
      <p:ext uri="{BB962C8B-B14F-4D97-AF65-F5344CB8AC3E}">
        <p14:creationId xmlns:p14="http://schemas.microsoft.com/office/powerpoint/2010/main" val="33149119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F31D4A3-7EED-419C-8E7C-40D93F301E36}" type="datetimeFigureOut">
              <a:rPr lang="es-CO" smtClean="0"/>
              <a:t>13/05/2015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9FF0E64-1833-441B-9B55-7F053B016157}" type="slidenum">
              <a:rPr lang="es-CO" smtClean="0"/>
              <a:t>‹Nº›</a:t>
            </a:fld>
            <a:endParaRPr lang="es-CO"/>
          </a:p>
        </p:txBody>
      </p:sp>
    </p:spTree>
    <p:extLst>
      <p:ext uri="{BB962C8B-B14F-4D97-AF65-F5344CB8AC3E}">
        <p14:creationId xmlns:p14="http://schemas.microsoft.com/office/powerpoint/2010/main" val="301539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F31D4A3-7EED-419C-8E7C-40D93F301E36}"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9FF0E64-1833-441B-9B55-7F053B016157}" type="slidenum">
              <a:rPr lang="es-CO" smtClean="0"/>
              <a:t>‹Nº›</a:t>
            </a:fld>
            <a:endParaRPr lang="es-CO"/>
          </a:p>
        </p:txBody>
      </p:sp>
    </p:spTree>
    <p:extLst>
      <p:ext uri="{BB962C8B-B14F-4D97-AF65-F5344CB8AC3E}">
        <p14:creationId xmlns:p14="http://schemas.microsoft.com/office/powerpoint/2010/main" val="32536149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F31D4A3-7EED-419C-8E7C-40D93F301E36}" type="datetimeFigureOut">
              <a:rPr lang="es-CO" smtClean="0"/>
              <a:t>13/05/2015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9FF0E64-1833-441B-9B55-7F053B016157}" type="slidenum">
              <a:rPr lang="es-CO" smtClean="0"/>
              <a:t>‹Nº›</a:t>
            </a:fld>
            <a:endParaRPr lang="es-CO"/>
          </a:p>
        </p:txBody>
      </p:sp>
    </p:spTree>
    <p:extLst>
      <p:ext uri="{BB962C8B-B14F-4D97-AF65-F5344CB8AC3E}">
        <p14:creationId xmlns:p14="http://schemas.microsoft.com/office/powerpoint/2010/main" val="784182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31D4A3-7EED-419C-8E7C-40D93F301E36}" type="datetimeFigureOut">
              <a:rPr lang="es-CO" smtClean="0"/>
              <a:t>13/05/2015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FF0E64-1833-441B-9B55-7F053B016157}" type="slidenum">
              <a:rPr lang="es-CO" smtClean="0"/>
              <a:t>‹Nº›</a:t>
            </a:fld>
            <a:endParaRPr lang="es-CO"/>
          </a:p>
        </p:txBody>
      </p:sp>
    </p:spTree>
    <p:extLst>
      <p:ext uri="{BB962C8B-B14F-4D97-AF65-F5344CB8AC3E}">
        <p14:creationId xmlns:p14="http://schemas.microsoft.com/office/powerpoint/2010/main" val="33154919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55576" y="476672"/>
            <a:ext cx="7772400" cy="1470025"/>
          </a:xfrm>
          <a:solidFill>
            <a:schemeClr val="accent6">
              <a:lumMod val="40000"/>
              <a:lumOff val="60000"/>
            </a:schemeClr>
          </a:solidFill>
        </p:spPr>
        <p:txBody>
          <a:bodyPr/>
          <a:lstStyle/>
          <a:p>
            <a:r>
              <a:rPr lang="es-CO" dirty="0" smtClean="0">
                <a:latin typeface="Algerian" pitchFamily="82" charset="0"/>
              </a:rPr>
              <a:t>UN TIEMPO DE PRUEBA ESTÁ </a:t>
            </a:r>
            <a:r>
              <a:rPr lang="es-CO" dirty="0" smtClean="0">
                <a:solidFill>
                  <a:srgbClr val="FF0000"/>
                </a:solidFill>
                <a:latin typeface="Algerian" pitchFamily="82" charset="0"/>
              </a:rPr>
              <a:t>DELANTE DE NOSOTROS</a:t>
            </a:r>
            <a:endParaRPr lang="es-CO" dirty="0">
              <a:solidFill>
                <a:srgbClr val="FF0000"/>
              </a:solidFill>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7034" y="2132856"/>
            <a:ext cx="4176464"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2008435" y="5157067"/>
            <a:ext cx="5400600" cy="1600438"/>
          </a:xfrm>
          <a:prstGeom prst="rect">
            <a:avLst/>
          </a:prstGeom>
        </p:spPr>
        <p:txBody>
          <a:bodyPr wrap="square">
            <a:spAutoFit/>
          </a:bodyPr>
          <a:lstStyle/>
          <a:p>
            <a:pPr algn="ctr"/>
            <a:r>
              <a:rPr lang="es-CO" sz="4400" b="1" dirty="0">
                <a:latin typeface="Palace Script MT" pitchFamily="66" charset="0"/>
              </a:rPr>
              <a:t>La hoja de vida es </a:t>
            </a:r>
            <a:r>
              <a:rPr lang="es-CO" sz="4400" b="1" dirty="0" smtClean="0">
                <a:latin typeface="Palace Script MT" pitchFamily="66" charset="0"/>
              </a:rPr>
              <a:t>fundamental</a:t>
            </a:r>
          </a:p>
          <a:p>
            <a:pPr algn="ctr"/>
            <a:r>
              <a:rPr lang="es-CO" sz="4400" b="1" dirty="0" smtClean="0">
                <a:latin typeface="Palace Script MT" pitchFamily="66" charset="0"/>
              </a:rPr>
              <a:t> </a:t>
            </a:r>
            <a:r>
              <a:rPr lang="es-CO" sz="5400" b="1" dirty="0" smtClean="0">
                <a:latin typeface="Palace Script MT" pitchFamily="66" charset="0"/>
              </a:rPr>
              <a:t>¿Cómo está tu hoja de vida? </a:t>
            </a:r>
            <a:endParaRPr lang="es-CO" sz="4400" b="1" dirty="0">
              <a:latin typeface="Palace Script MT" pitchFamily="66" charset="0"/>
            </a:endParaRPr>
          </a:p>
        </p:txBody>
      </p:sp>
    </p:spTree>
    <p:extLst>
      <p:ext uri="{BB962C8B-B14F-4D97-AF65-F5344CB8AC3E}">
        <p14:creationId xmlns:p14="http://schemas.microsoft.com/office/powerpoint/2010/main" val="2857791819"/>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a:bodyPr>
          <a:lstStyle/>
          <a:p>
            <a:pPr marL="0" indent="0" algn="ctr">
              <a:buNone/>
            </a:pPr>
            <a:r>
              <a:rPr lang="es-CO" dirty="0" smtClean="0"/>
              <a:t>Dado la importancia de los tiempos tan cruciales en que estamos viviendo, y que estamos tan cerca de la 2° venida de Cristo, a continuación encontrarás una serie de temas extraídos </a:t>
            </a:r>
            <a:r>
              <a:rPr lang="es-CO" dirty="0"/>
              <a:t>del Espíritu de </a:t>
            </a:r>
            <a:r>
              <a:rPr lang="es-CO" dirty="0" smtClean="0"/>
              <a:t>Profecía, sobre lo que sucederá poco antes de que se terminen los 6000 años de pecado</a:t>
            </a:r>
            <a:r>
              <a:rPr lang="es-CO" sz="2400" dirty="0" smtClean="0"/>
              <a:t>, </a:t>
            </a:r>
            <a:r>
              <a:rPr lang="es-CO" dirty="0" smtClean="0"/>
              <a:t>o sea, antes del regreso del Señor Jesús. </a:t>
            </a:r>
            <a:endParaRPr lang="es-CO" sz="4400" dirty="0" smtClean="0"/>
          </a:p>
          <a:p>
            <a:pPr marL="0" indent="0" algn="ctr">
              <a:buNone/>
            </a:pPr>
            <a:endParaRPr lang="es-CO" sz="4400"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36278">
            <a:off x="7186744" y="4454880"/>
            <a:ext cx="1449382" cy="2087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9273325">
            <a:off x="537178" y="4452113"/>
            <a:ext cx="2217735" cy="21103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1880" y="3990207"/>
            <a:ext cx="2664296" cy="24136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974184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40000"/>
              <a:lumOff val="60000"/>
            </a:schemeClr>
          </a:solidFill>
        </p:spPr>
        <p:txBody>
          <a:bodyPr>
            <a:noAutofit/>
          </a:bodyPr>
          <a:lstStyle/>
          <a:p>
            <a:r>
              <a:rPr lang="es-CO" sz="2800" dirty="0">
                <a:latin typeface="Algerian" pitchFamily="82" charset="0"/>
              </a:rPr>
              <a:t>UN TIEMPO DE PRUEBA ESTÁ </a:t>
            </a:r>
            <a:r>
              <a:rPr lang="es-CO" sz="2800" dirty="0" smtClean="0">
                <a:latin typeface="Algerian" pitchFamily="82" charset="0"/>
              </a:rPr>
              <a:t/>
            </a:r>
            <a:br>
              <a:rPr lang="es-CO" sz="2800" dirty="0" smtClean="0">
                <a:latin typeface="Algerian" pitchFamily="82" charset="0"/>
              </a:rPr>
            </a:br>
            <a:r>
              <a:rPr lang="es-CO" sz="2800" dirty="0" smtClean="0">
                <a:latin typeface="Algerian" pitchFamily="82" charset="0"/>
              </a:rPr>
              <a:t>DELANTE </a:t>
            </a:r>
            <a:r>
              <a:rPr lang="es-CO" sz="2800" dirty="0">
                <a:latin typeface="Algerian" pitchFamily="82" charset="0"/>
              </a:rPr>
              <a:t>DE </a:t>
            </a:r>
            <a:r>
              <a:rPr lang="es-CO" sz="2800" dirty="0" smtClean="0">
                <a:latin typeface="Algerian" pitchFamily="82" charset="0"/>
              </a:rPr>
              <a:t>NOSOTROS</a:t>
            </a:r>
            <a:endParaRPr lang="es-CO" sz="2800" dirty="0">
              <a:latin typeface="Algerian" pitchFamily="82" charset="0"/>
            </a:endParaRPr>
          </a:p>
        </p:txBody>
      </p:sp>
      <p:sp>
        <p:nvSpPr>
          <p:cNvPr id="3" name="2 Marcador de contenido"/>
          <p:cNvSpPr>
            <a:spLocks noGrp="1"/>
          </p:cNvSpPr>
          <p:nvPr>
            <p:ph idx="1"/>
          </p:nvPr>
        </p:nvSpPr>
        <p:spPr>
          <a:xfrm>
            <a:off x="457200" y="1600201"/>
            <a:ext cx="8229600" cy="1036712"/>
          </a:xfrm>
        </p:spPr>
        <p:txBody>
          <a:bodyPr/>
          <a:lstStyle/>
          <a:p>
            <a:pPr marL="0" indent="0" algn="ctr">
              <a:buNone/>
            </a:pPr>
            <a:r>
              <a:rPr lang="es-CO" sz="2400" dirty="0" smtClean="0"/>
              <a:t>Nota. Los textos del Espíritu de Profecía serán escritos en este formato de letra: (</a:t>
            </a:r>
            <a:r>
              <a:rPr lang="es-CO" sz="2400" dirty="0" smtClean="0">
                <a:latin typeface="Agency FB" pitchFamily="34" charset="0"/>
              </a:rPr>
              <a:t>A</a:t>
            </a:r>
            <a:r>
              <a:rPr lang="es-CO" sz="2400" dirty="0" smtClean="0"/>
              <a:t>), y los comentarios en este formato </a:t>
            </a:r>
            <a:r>
              <a:rPr lang="es-CO" sz="2400" dirty="0">
                <a:latin typeface="+mj-lt"/>
              </a:rPr>
              <a:t>(</a:t>
            </a:r>
            <a:r>
              <a:rPr lang="es-CO" sz="2400" dirty="0" smtClean="0"/>
              <a:t>a</a:t>
            </a:r>
            <a:r>
              <a:rPr lang="es-CO" sz="2400" dirty="0" smtClean="0">
                <a:latin typeface="+mj-lt"/>
              </a:rPr>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7" y="2708920"/>
            <a:ext cx="2627784" cy="3652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33224" y="2944976"/>
            <a:ext cx="5760640" cy="3416320"/>
          </a:xfrm>
          <a:prstGeom prst="rect">
            <a:avLst/>
          </a:prstGeom>
        </p:spPr>
        <p:txBody>
          <a:bodyPr wrap="square">
            <a:spAutoFit/>
          </a:bodyPr>
          <a:lstStyle/>
          <a:p>
            <a:r>
              <a:rPr lang="es-CO" sz="2400" dirty="0" smtClean="0">
                <a:latin typeface="Agency FB" pitchFamily="34" charset="0"/>
              </a:rPr>
              <a:t>Pag.391. «UN </a:t>
            </a:r>
            <a:r>
              <a:rPr lang="es-CO" sz="2400" dirty="0">
                <a:latin typeface="Agency FB" pitchFamily="34" charset="0"/>
              </a:rPr>
              <a:t>TIEMPO de grandes pruebas nos espera. </a:t>
            </a:r>
            <a:r>
              <a:rPr lang="es-CO" sz="2400" u="sng" dirty="0">
                <a:latin typeface="Agency FB" pitchFamily="34" charset="0"/>
              </a:rPr>
              <a:t>Ahora</a:t>
            </a:r>
            <a:r>
              <a:rPr lang="es-CO" sz="2400" dirty="0">
                <a:latin typeface="Agency FB" pitchFamily="34" charset="0"/>
              </a:rPr>
              <a:t> es cuando nos corresponde emplear todas nuestras capacidades, todos nuestros dones, para el adelantamiento de la obra de Dios. Las facultades que Dios nos </a:t>
            </a:r>
            <a:r>
              <a:rPr lang="es-CO" sz="2400" dirty="0" smtClean="0">
                <a:latin typeface="Agency FB" pitchFamily="34" charset="0"/>
              </a:rPr>
              <a:t>ha dado </a:t>
            </a:r>
            <a:r>
              <a:rPr lang="es-CO" sz="2400" dirty="0">
                <a:latin typeface="Agency FB" pitchFamily="34" charset="0"/>
              </a:rPr>
              <a:t>deben servir, no para destruir, sino para edificar. Aquellos que están engañados por ignorancia no deben permanecer en esta condición. El Señor dice a sus mensajeros: Id a ellos y decidles que yo os he mandado, sea que quieran o no quieran escuchar».</a:t>
            </a:r>
          </a:p>
        </p:txBody>
      </p:sp>
      <p:sp>
        <p:nvSpPr>
          <p:cNvPr id="5" name="4 Rectángulo"/>
          <p:cNvSpPr/>
          <p:nvPr/>
        </p:nvSpPr>
        <p:spPr>
          <a:xfrm>
            <a:off x="4913291" y="6396597"/>
            <a:ext cx="4301242" cy="369332"/>
          </a:xfrm>
          <a:prstGeom prst="rect">
            <a:avLst/>
          </a:prstGeom>
        </p:spPr>
        <p:txBody>
          <a:bodyPr wrap="none">
            <a:spAutoFit/>
          </a:bodyPr>
          <a:lstStyle/>
          <a:p>
            <a:r>
              <a:rPr lang="es-CO" b="1" dirty="0" smtClean="0">
                <a:solidFill>
                  <a:srgbClr val="FF0000"/>
                </a:solidFill>
              </a:rPr>
              <a:t>Estos valores también se aplican a </a:t>
            </a:r>
            <a:r>
              <a:rPr lang="es-CO" b="1" dirty="0">
                <a:solidFill>
                  <a:srgbClr val="FF0000"/>
                </a:solidFill>
              </a:rPr>
              <a:t>la iglesia</a:t>
            </a:r>
          </a:p>
        </p:txBody>
      </p:sp>
    </p:spTree>
    <p:extLst>
      <p:ext uri="{BB962C8B-B14F-4D97-AF65-F5344CB8AC3E}">
        <p14:creationId xmlns:p14="http://schemas.microsoft.com/office/powerpoint/2010/main" val="387822568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down)">
                                      <p:cBhvr>
                                        <p:cTn id="7" dur="580">
                                          <p:stCondLst>
                                            <p:cond delay="0"/>
                                          </p:stCondLst>
                                        </p:cTn>
                                        <p:tgtEl>
                                          <p:spTgt spid="2050"/>
                                        </p:tgtEl>
                                      </p:cBhvr>
                                    </p:animEffect>
                                    <p:anim calcmode="lin" valueType="num">
                                      <p:cBhvr>
                                        <p:cTn id="8"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0"/>
                                        </p:tgtEl>
                                      </p:cBhvr>
                                      <p:to x="100000" y="60000"/>
                                    </p:animScale>
                                    <p:animScale>
                                      <p:cBhvr>
                                        <p:cTn id="14" dur="166" decel="50000">
                                          <p:stCondLst>
                                            <p:cond delay="676"/>
                                          </p:stCondLst>
                                        </p:cTn>
                                        <p:tgtEl>
                                          <p:spTgt spid="2050"/>
                                        </p:tgtEl>
                                      </p:cBhvr>
                                      <p:to x="100000" y="100000"/>
                                    </p:animScale>
                                    <p:animScale>
                                      <p:cBhvr>
                                        <p:cTn id="15" dur="26">
                                          <p:stCondLst>
                                            <p:cond delay="1312"/>
                                          </p:stCondLst>
                                        </p:cTn>
                                        <p:tgtEl>
                                          <p:spTgt spid="2050"/>
                                        </p:tgtEl>
                                      </p:cBhvr>
                                      <p:to x="100000" y="80000"/>
                                    </p:animScale>
                                    <p:animScale>
                                      <p:cBhvr>
                                        <p:cTn id="16" dur="166" decel="50000">
                                          <p:stCondLst>
                                            <p:cond delay="1338"/>
                                          </p:stCondLst>
                                        </p:cTn>
                                        <p:tgtEl>
                                          <p:spTgt spid="2050"/>
                                        </p:tgtEl>
                                      </p:cBhvr>
                                      <p:to x="100000" y="100000"/>
                                    </p:animScale>
                                    <p:animScale>
                                      <p:cBhvr>
                                        <p:cTn id="17" dur="26">
                                          <p:stCondLst>
                                            <p:cond delay="1642"/>
                                          </p:stCondLst>
                                        </p:cTn>
                                        <p:tgtEl>
                                          <p:spTgt spid="2050"/>
                                        </p:tgtEl>
                                      </p:cBhvr>
                                      <p:to x="100000" y="90000"/>
                                    </p:animScale>
                                    <p:animScale>
                                      <p:cBhvr>
                                        <p:cTn id="18" dur="166" decel="50000">
                                          <p:stCondLst>
                                            <p:cond delay="1668"/>
                                          </p:stCondLst>
                                        </p:cTn>
                                        <p:tgtEl>
                                          <p:spTgt spid="2050"/>
                                        </p:tgtEl>
                                      </p:cBhvr>
                                      <p:to x="100000" y="100000"/>
                                    </p:animScale>
                                    <p:animScale>
                                      <p:cBhvr>
                                        <p:cTn id="19" dur="26">
                                          <p:stCondLst>
                                            <p:cond delay="1808"/>
                                          </p:stCondLst>
                                        </p:cTn>
                                        <p:tgtEl>
                                          <p:spTgt spid="2050"/>
                                        </p:tgtEl>
                                      </p:cBhvr>
                                      <p:to x="100000" y="95000"/>
                                    </p:animScale>
                                    <p:animScale>
                                      <p:cBhvr>
                                        <p:cTn id="20" dur="166" decel="50000">
                                          <p:stCondLst>
                                            <p:cond delay="1834"/>
                                          </p:stCondLst>
                                        </p:cTn>
                                        <p:tgtEl>
                                          <p:spTgt spid="2050"/>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80">
                                          <p:stCondLst>
                                            <p:cond delay="0"/>
                                          </p:stCondLst>
                                        </p:cTn>
                                        <p:tgtEl>
                                          <p:spTgt spid="5"/>
                                        </p:tgtEl>
                                      </p:cBhvr>
                                    </p:animEffect>
                                    <p:anim calcmode="lin" valueType="num">
                                      <p:cBhvr>
                                        <p:cTn id="4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5" dur="26">
                                          <p:stCondLst>
                                            <p:cond delay="650"/>
                                          </p:stCondLst>
                                        </p:cTn>
                                        <p:tgtEl>
                                          <p:spTgt spid="5"/>
                                        </p:tgtEl>
                                      </p:cBhvr>
                                      <p:to x="100000" y="60000"/>
                                    </p:animScale>
                                    <p:animScale>
                                      <p:cBhvr>
                                        <p:cTn id="46" dur="166" decel="50000">
                                          <p:stCondLst>
                                            <p:cond delay="676"/>
                                          </p:stCondLst>
                                        </p:cTn>
                                        <p:tgtEl>
                                          <p:spTgt spid="5"/>
                                        </p:tgtEl>
                                      </p:cBhvr>
                                      <p:to x="100000" y="100000"/>
                                    </p:animScale>
                                    <p:animScale>
                                      <p:cBhvr>
                                        <p:cTn id="47" dur="26">
                                          <p:stCondLst>
                                            <p:cond delay="1312"/>
                                          </p:stCondLst>
                                        </p:cTn>
                                        <p:tgtEl>
                                          <p:spTgt spid="5"/>
                                        </p:tgtEl>
                                      </p:cBhvr>
                                      <p:to x="100000" y="80000"/>
                                    </p:animScale>
                                    <p:animScale>
                                      <p:cBhvr>
                                        <p:cTn id="48" dur="166" decel="50000">
                                          <p:stCondLst>
                                            <p:cond delay="1338"/>
                                          </p:stCondLst>
                                        </p:cTn>
                                        <p:tgtEl>
                                          <p:spTgt spid="5"/>
                                        </p:tgtEl>
                                      </p:cBhvr>
                                      <p:to x="100000" y="100000"/>
                                    </p:animScale>
                                    <p:animScale>
                                      <p:cBhvr>
                                        <p:cTn id="49" dur="26">
                                          <p:stCondLst>
                                            <p:cond delay="1642"/>
                                          </p:stCondLst>
                                        </p:cTn>
                                        <p:tgtEl>
                                          <p:spTgt spid="5"/>
                                        </p:tgtEl>
                                      </p:cBhvr>
                                      <p:to x="100000" y="90000"/>
                                    </p:animScale>
                                    <p:animScale>
                                      <p:cBhvr>
                                        <p:cTn id="50" dur="166" decel="50000">
                                          <p:stCondLst>
                                            <p:cond delay="1668"/>
                                          </p:stCondLst>
                                        </p:cTn>
                                        <p:tgtEl>
                                          <p:spTgt spid="5"/>
                                        </p:tgtEl>
                                      </p:cBhvr>
                                      <p:to x="100000" y="100000"/>
                                    </p:animScale>
                                    <p:animScale>
                                      <p:cBhvr>
                                        <p:cTn id="51" dur="26">
                                          <p:stCondLst>
                                            <p:cond delay="1808"/>
                                          </p:stCondLst>
                                        </p:cTn>
                                        <p:tgtEl>
                                          <p:spTgt spid="5"/>
                                        </p:tgtEl>
                                      </p:cBhvr>
                                      <p:to x="100000" y="95000"/>
                                    </p:animScale>
                                    <p:animScale>
                                      <p:cBhvr>
                                        <p:cTn id="5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2800" dirty="0" smtClean="0">
                <a:latin typeface="Agency FB" pitchFamily="34" charset="0"/>
              </a:rPr>
              <a:t>«para </a:t>
            </a:r>
            <a:r>
              <a:rPr lang="es-CO" sz="2800" dirty="0">
                <a:latin typeface="Agency FB" pitchFamily="34" charset="0"/>
              </a:rPr>
              <a:t>que todos sean uno; como tú, Padre, en mí y yo en ti, que también </a:t>
            </a:r>
            <a:r>
              <a:rPr lang="es-CO" sz="2800" u="sng" dirty="0">
                <a:latin typeface="Agency FB" pitchFamily="34" charset="0"/>
              </a:rPr>
              <a:t>ellos </a:t>
            </a:r>
            <a:br>
              <a:rPr lang="es-CO" sz="2800" u="sng" dirty="0">
                <a:latin typeface="Agency FB" pitchFamily="34" charset="0"/>
              </a:rPr>
            </a:br>
            <a:r>
              <a:rPr lang="es-CO" sz="2800" u="sng" dirty="0">
                <a:latin typeface="Agency FB" pitchFamily="34" charset="0"/>
              </a:rPr>
              <a:t>sean uno</a:t>
            </a:r>
            <a:r>
              <a:rPr lang="es-CO" sz="2800" dirty="0">
                <a:latin typeface="Agency FB" pitchFamily="34" charset="0"/>
              </a:rPr>
              <a:t> en nosotros, </a:t>
            </a:r>
            <a:r>
              <a:rPr lang="es-CO" sz="2800" u="sng" dirty="0">
                <a:latin typeface="Agency FB" pitchFamily="34" charset="0"/>
              </a:rPr>
              <a:t>para que el mundo crea que tú me </a:t>
            </a:r>
            <a:r>
              <a:rPr lang="es-CO" sz="2800" u="sng" dirty="0" smtClean="0">
                <a:latin typeface="Agency FB" pitchFamily="34" charset="0"/>
              </a:rPr>
              <a:t>enviaste</a:t>
            </a:r>
            <a:r>
              <a:rPr lang="es-CO" sz="2800" dirty="0" smtClean="0">
                <a:latin typeface="Agency FB" pitchFamily="34" charset="0"/>
              </a:rPr>
              <a:t>»</a:t>
            </a:r>
            <a:r>
              <a:rPr lang="es-CO" sz="2800" dirty="0" smtClean="0"/>
              <a:t> </a:t>
            </a:r>
            <a:br>
              <a:rPr lang="es-CO" sz="2800" dirty="0" smtClean="0"/>
            </a:br>
            <a:r>
              <a:rPr lang="es-CO" sz="2000" b="1" dirty="0" smtClean="0"/>
              <a:t>(Juan 17:21).</a:t>
            </a:r>
            <a:endParaRPr lang="es-CO" sz="20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7" y="1786041"/>
            <a:ext cx="8416925" cy="4163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23527" y="5657671"/>
            <a:ext cx="8352929" cy="1015663"/>
          </a:xfrm>
          <a:prstGeom prst="rect">
            <a:avLst/>
          </a:prstGeom>
        </p:spPr>
        <p:txBody>
          <a:bodyPr wrap="square">
            <a:spAutoFit/>
          </a:bodyPr>
          <a:lstStyle/>
          <a:p>
            <a:pPr algn="ctr"/>
            <a:r>
              <a:rPr lang="es-CO" sz="2000" b="1" dirty="0"/>
              <a:t>Los tiempos de «prueba» que se avecinan, hará </a:t>
            </a:r>
            <a:r>
              <a:rPr lang="es-CO" sz="2000" b="1" dirty="0" smtClean="0"/>
              <a:t>necesario que </a:t>
            </a:r>
            <a:r>
              <a:rPr lang="es-CO" sz="2000" b="1" dirty="0"/>
              <a:t>los que realmente se </a:t>
            </a:r>
            <a:r>
              <a:rPr lang="es-CO" sz="2000" b="1" dirty="0" smtClean="0"/>
              <a:t>preparan </a:t>
            </a:r>
            <a:r>
              <a:rPr lang="es-CO" sz="2000" b="1" dirty="0"/>
              <a:t>para la segunda venida de Cristo, </a:t>
            </a:r>
            <a:r>
              <a:rPr lang="es-CO" sz="2000" b="1" dirty="0" smtClean="0"/>
              <a:t>estén </a:t>
            </a:r>
            <a:r>
              <a:rPr lang="es-CO" sz="2000" b="1" dirty="0"/>
              <a:t>estrechamente unidos entre </a:t>
            </a:r>
            <a:r>
              <a:rPr lang="es-CO" sz="2000" b="1" dirty="0" smtClean="0"/>
              <a:t>si, para darse animo y calor. </a:t>
            </a:r>
            <a:endParaRPr lang="es-CO" sz="2000" b="1" dirty="0"/>
          </a:p>
        </p:txBody>
      </p:sp>
    </p:spTree>
    <p:extLst>
      <p:ext uri="{BB962C8B-B14F-4D97-AF65-F5344CB8AC3E}">
        <p14:creationId xmlns:p14="http://schemas.microsoft.com/office/powerpoint/2010/main" val="24522389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randombar(horizontal)">
                                      <p:cBhvr>
                                        <p:cTn id="7" dur="500"/>
                                        <p:tgtEl>
                                          <p:spTgt spid="102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6059016" cy="2088231"/>
          </a:xfrm>
        </p:spPr>
        <p:txBody>
          <a:bodyPr>
            <a:normAutofit/>
          </a:bodyPr>
          <a:lstStyle/>
          <a:p>
            <a:pPr marL="0" indent="0">
              <a:buNone/>
            </a:pPr>
            <a:r>
              <a:rPr lang="es-CO" sz="2800" dirty="0" smtClean="0"/>
              <a:t>«</a:t>
            </a:r>
            <a:r>
              <a:rPr lang="es-CO" sz="2400" dirty="0" smtClean="0">
                <a:latin typeface="Agency FB" pitchFamily="34" charset="0"/>
              </a:rPr>
              <a:t>Cercano </a:t>
            </a:r>
            <a:r>
              <a:rPr lang="es-CO" sz="2400" dirty="0">
                <a:latin typeface="Agency FB" pitchFamily="34" charset="0"/>
              </a:rPr>
              <a:t>está el tiempo cuando los que proclaman la verdad serán </a:t>
            </a:r>
            <a:r>
              <a:rPr lang="es-CO" sz="2400" dirty="0" smtClean="0">
                <a:latin typeface="Agency FB" pitchFamily="34" charset="0"/>
              </a:rPr>
              <a:t>perseguidos». </a:t>
            </a:r>
          </a:p>
          <a:p>
            <a:pPr marL="0" indent="0">
              <a:buNone/>
            </a:pPr>
            <a:r>
              <a:rPr lang="es-CO" sz="2400" dirty="0" smtClean="0">
                <a:latin typeface="Agency FB" pitchFamily="34" charset="0"/>
              </a:rPr>
              <a:t>«La </a:t>
            </a:r>
            <a:r>
              <a:rPr lang="es-CO" sz="2400" dirty="0">
                <a:latin typeface="Agency FB" pitchFamily="34" charset="0"/>
              </a:rPr>
              <a:t>perspectiva no es halagüeña; pero no deben cesar nuestros esfuerzos en favor de los que van a perecer, y por cuyo rescate dio su preciosa vida el Príncipe del </a:t>
            </a:r>
            <a:r>
              <a:rPr lang="es-CO" sz="2400" dirty="0" smtClean="0">
                <a:latin typeface="Agency FB" pitchFamily="34" charset="0"/>
              </a:rPr>
              <a:t>cielo».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620688"/>
            <a:ext cx="1469132"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2852936"/>
            <a:ext cx="7776864" cy="830997"/>
          </a:xfrm>
          <a:prstGeom prst="rect">
            <a:avLst/>
          </a:prstGeom>
        </p:spPr>
        <p:txBody>
          <a:bodyPr wrap="square">
            <a:spAutoFit/>
          </a:bodyPr>
          <a:lstStyle/>
          <a:p>
            <a:r>
              <a:rPr lang="es-CO" sz="2400" dirty="0" smtClean="0">
                <a:latin typeface="Agency FB" pitchFamily="34" charset="0"/>
              </a:rPr>
              <a:t>«Cuando </a:t>
            </a:r>
            <a:r>
              <a:rPr lang="es-CO" sz="2400" dirty="0">
                <a:latin typeface="Agency FB" pitchFamily="34" charset="0"/>
              </a:rPr>
              <a:t>un medio fracasa, probemos con otro. Pongamos vida en nuestros esfuerzos. Trabajemos por Dios entretanto la vida nos es </a:t>
            </a:r>
            <a:r>
              <a:rPr lang="es-CO" sz="2400" dirty="0" smtClean="0">
                <a:latin typeface="Agency FB" pitchFamily="34" charset="0"/>
              </a:rPr>
              <a:t>concedida». </a:t>
            </a:r>
          </a:p>
        </p:txBody>
      </p:sp>
      <p:sp>
        <p:nvSpPr>
          <p:cNvPr id="5" name="4 Rectángulo"/>
          <p:cNvSpPr/>
          <p:nvPr/>
        </p:nvSpPr>
        <p:spPr>
          <a:xfrm>
            <a:off x="3491880" y="4509120"/>
            <a:ext cx="5141540" cy="2585323"/>
          </a:xfrm>
          <a:prstGeom prst="rect">
            <a:avLst/>
          </a:prstGeom>
        </p:spPr>
        <p:txBody>
          <a:bodyPr wrap="square">
            <a:spAutoFit/>
          </a:bodyPr>
          <a:lstStyle/>
          <a:p>
            <a:r>
              <a:rPr lang="es-CO" sz="2400" dirty="0">
                <a:latin typeface="Agency FB" pitchFamily="34" charset="0"/>
              </a:rPr>
              <a:t>«En todas las épocas de la historia, los mensajeros de Dios han estado expuestos al oprobio y a las persecuciones por causa de la verdad»</a:t>
            </a:r>
            <a:r>
              <a:rPr lang="es-CO" sz="2400" dirty="0"/>
              <a:t>. (En este caso, recordemos como murieron los profetas y los </a:t>
            </a:r>
            <a:r>
              <a:rPr lang="es-CO" sz="2400" dirty="0" smtClean="0"/>
              <a:t>apóstoles, lo cual nos será de ejemplo). </a:t>
            </a:r>
            <a:endParaRPr lang="es-CO" sz="2400" dirty="0"/>
          </a:p>
          <a:p>
            <a:endParaRPr lang="es-CO" dirty="0"/>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696" y="4149432"/>
            <a:ext cx="1428750" cy="109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5517232"/>
            <a:ext cx="895350" cy="1181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485" y="4149432"/>
            <a:ext cx="1333500" cy="109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35696" y="5517233"/>
            <a:ext cx="1428750" cy="1151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404715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nodeType="withEffect">
                                  <p:stCondLst>
                                    <p:cond delay="0"/>
                                  </p:stCondLst>
                                  <p:childTnLst>
                                    <p:set>
                                      <p:cBhvr>
                                        <p:cTn id="12" dur="1" fill="hold">
                                          <p:stCondLst>
                                            <p:cond delay="0"/>
                                          </p:stCondLst>
                                        </p:cTn>
                                        <p:tgtEl>
                                          <p:spTgt spid="2052"/>
                                        </p:tgtEl>
                                        <p:attrNameLst>
                                          <p:attrName>style.visibility</p:attrName>
                                        </p:attrNameLst>
                                      </p:cBhvr>
                                      <p:to>
                                        <p:strVal val="visible"/>
                                      </p:to>
                                    </p:set>
                                    <p:animEffect transition="in" filter="wheel(1)">
                                      <p:cBhvr>
                                        <p:cTn id="13" dur="2000"/>
                                        <p:tgtEl>
                                          <p:spTgt spid="2052"/>
                                        </p:tgtEl>
                                      </p:cBhvr>
                                    </p:animEffect>
                                  </p:childTnLst>
                                </p:cTn>
                              </p:par>
                              <p:par>
                                <p:cTn id="14" presetID="21" presetClass="entr" presetSubtype="1" fill="hold" nodeType="withEffect">
                                  <p:stCondLst>
                                    <p:cond delay="0"/>
                                  </p:stCondLst>
                                  <p:childTnLst>
                                    <p:set>
                                      <p:cBhvr>
                                        <p:cTn id="15" dur="1" fill="hold">
                                          <p:stCondLst>
                                            <p:cond delay="0"/>
                                          </p:stCondLst>
                                        </p:cTn>
                                        <p:tgtEl>
                                          <p:spTgt spid="2054"/>
                                        </p:tgtEl>
                                        <p:attrNameLst>
                                          <p:attrName>style.visibility</p:attrName>
                                        </p:attrNameLst>
                                      </p:cBhvr>
                                      <p:to>
                                        <p:strVal val="visible"/>
                                      </p:to>
                                    </p:set>
                                    <p:animEffect transition="in" filter="wheel(1)">
                                      <p:cBhvr>
                                        <p:cTn id="16" dur="2000"/>
                                        <p:tgtEl>
                                          <p:spTgt spid="2054"/>
                                        </p:tgtEl>
                                      </p:cBhvr>
                                    </p:animEffect>
                                  </p:childTnLst>
                                </p:cTn>
                              </p:par>
                              <p:par>
                                <p:cTn id="17" presetID="21" presetClass="entr" presetSubtype="1" fill="hold" nodeType="withEffect">
                                  <p:stCondLst>
                                    <p:cond delay="0"/>
                                  </p:stCondLst>
                                  <p:childTnLst>
                                    <p:set>
                                      <p:cBhvr>
                                        <p:cTn id="18" dur="1" fill="hold">
                                          <p:stCondLst>
                                            <p:cond delay="0"/>
                                          </p:stCondLst>
                                        </p:cTn>
                                        <p:tgtEl>
                                          <p:spTgt spid="2055"/>
                                        </p:tgtEl>
                                        <p:attrNameLst>
                                          <p:attrName>style.visibility</p:attrName>
                                        </p:attrNameLst>
                                      </p:cBhvr>
                                      <p:to>
                                        <p:strVal val="visible"/>
                                      </p:to>
                                    </p:set>
                                    <p:animEffect transition="in" filter="wheel(1)">
                                      <p:cBhvr>
                                        <p:cTn id="19" dur="2000"/>
                                        <p:tgtEl>
                                          <p:spTgt spid="2055"/>
                                        </p:tgtEl>
                                      </p:cBhvr>
                                    </p:animEffect>
                                  </p:childTnLst>
                                </p:cTn>
                              </p:par>
                              <p:par>
                                <p:cTn id="20" presetID="21" presetClass="entr" presetSubtype="1" fill="hold" nodeType="withEffect">
                                  <p:stCondLst>
                                    <p:cond delay="0"/>
                                  </p:stCondLst>
                                  <p:childTnLst>
                                    <p:set>
                                      <p:cBhvr>
                                        <p:cTn id="21" dur="1" fill="hold">
                                          <p:stCondLst>
                                            <p:cond delay="0"/>
                                          </p:stCondLst>
                                        </p:cTn>
                                        <p:tgtEl>
                                          <p:spTgt spid="2056"/>
                                        </p:tgtEl>
                                        <p:attrNameLst>
                                          <p:attrName>style.visibility</p:attrName>
                                        </p:attrNameLst>
                                      </p:cBhvr>
                                      <p:to>
                                        <p:strVal val="visible"/>
                                      </p:to>
                                    </p:set>
                                    <p:animEffect transition="in" filter="wheel(1)">
                                      <p:cBhvr>
                                        <p:cTn id="22" dur="2000"/>
                                        <p:tgtEl>
                                          <p:spTgt spid="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3106688" cy="3528392"/>
          </a:xfrm>
        </p:spPr>
        <p:txBody>
          <a:bodyPr>
            <a:normAutofit lnSpcReduction="10000"/>
          </a:bodyPr>
          <a:lstStyle/>
          <a:p>
            <a:pPr marL="0" indent="0" algn="ctr">
              <a:buNone/>
            </a:pPr>
            <a:r>
              <a:rPr lang="es-CO" dirty="0" smtClean="0"/>
              <a:t>«</a:t>
            </a:r>
            <a:r>
              <a:rPr lang="es-CO" sz="2400" dirty="0" smtClean="0">
                <a:latin typeface="Agency FB" pitchFamily="34" charset="0"/>
              </a:rPr>
              <a:t>Pero </a:t>
            </a:r>
            <a:r>
              <a:rPr lang="es-CO" sz="2400" dirty="0">
                <a:latin typeface="Agency FB" pitchFamily="34" charset="0"/>
              </a:rPr>
              <a:t>dondequiera que los hijos de Dios estén obligados a ir, aun si son desterrados a las islas desiertas, como lo estuvo el discípulo amado, Cristo sabrá donde están; él los confirmará y los bendecirá; los llenará de paz y de </a:t>
            </a:r>
            <a:r>
              <a:rPr lang="es-CO" sz="2400" dirty="0" smtClean="0">
                <a:latin typeface="Agency FB" pitchFamily="34" charset="0"/>
              </a:rPr>
              <a:t>alegría</a:t>
            </a:r>
            <a:r>
              <a:rPr lang="es-CO" dirty="0" smtClean="0"/>
              <a:t>».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5996" y="406002"/>
            <a:ext cx="4104456"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3861048"/>
            <a:ext cx="2206104" cy="2498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1251" y="3861048"/>
            <a:ext cx="2446973" cy="24985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3861048"/>
            <a:ext cx="3600400" cy="2862322"/>
          </a:xfrm>
          <a:prstGeom prst="rect">
            <a:avLst/>
          </a:prstGeom>
        </p:spPr>
        <p:txBody>
          <a:bodyPr wrap="square">
            <a:spAutoFit/>
          </a:bodyPr>
          <a:lstStyle/>
          <a:p>
            <a:pPr algn="ctr"/>
            <a:r>
              <a:rPr lang="es-CO" sz="2000" dirty="0"/>
              <a:t>Aún en medio de la prueba, nunca </a:t>
            </a:r>
            <a:r>
              <a:rPr lang="es-CO" sz="2000" dirty="0" smtClean="0"/>
              <a:t>olvidemos </a:t>
            </a:r>
            <a:r>
              <a:rPr lang="es-CO" sz="2000" dirty="0"/>
              <a:t>sus Palabras: «Yo estoy con vosotros todos los </a:t>
            </a:r>
            <a:r>
              <a:rPr lang="es-CO" sz="2000" dirty="0" smtClean="0"/>
              <a:t>días, hasta el fin del mundo». </a:t>
            </a:r>
            <a:r>
              <a:rPr lang="es-CO" sz="2000" dirty="0" smtClean="0">
                <a:solidFill>
                  <a:srgbClr val="FF0000"/>
                </a:solidFill>
              </a:rPr>
              <a:t>(Mat.24:20). </a:t>
            </a:r>
          </a:p>
          <a:p>
            <a:pPr algn="ctr"/>
            <a:r>
              <a:rPr lang="es-CO" sz="2000" dirty="0" smtClean="0"/>
              <a:t>Imagínate el gozo que experimento Juan en aquella isla, un sábado recibió la visita de su Amigo Jesús. </a:t>
            </a:r>
            <a:endParaRPr lang="es-CO" sz="1200" u="sng" dirty="0">
              <a:solidFill>
                <a:srgbClr val="FF0000"/>
              </a:solidFill>
            </a:endParaRPr>
          </a:p>
        </p:txBody>
      </p:sp>
      <p:sp>
        <p:nvSpPr>
          <p:cNvPr id="2" name="1 Rectángulo"/>
          <p:cNvSpPr/>
          <p:nvPr/>
        </p:nvSpPr>
        <p:spPr>
          <a:xfrm>
            <a:off x="5192361" y="6345721"/>
            <a:ext cx="2831544" cy="369332"/>
          </a:xfrm>
          <a:prstGeom prst="rect">
            <a:avLst/>
          </a:prstGeom>
        </p:spPr>
        <p:txBody>
          <a:bodyPr wrap="none">
            <a:spAutoFit/>
          </a:bodyPr>
          <a:lstStyle/>
          <a:p>
            <a:r>
              <a:rPr lang="es-CO" dirty="0"/>
              <a:t>Ver </a:t>
            </a:r>
            <a:r>
              <a:rPr lang="es-CO" b="1" dirty="0">
                <a:solidFill>
                  <a:srgbClr val="FF0000"/>
                </a:solidFill>
              </a:rPr>
              <a:t>(Mar.2:28; Apo.1:9-17). </a:t>
            </a:r>
          </a:p>
        </p:txBody>
      </p:sp>
    </p:spTree>
    <p:extLst>
      <p:ext uri="{BB962C8B-B14F-4D97-AF65-F5344CB8AC3E}">
        <p14:creationId xmlns:p14="http://schemas.microsoft.com/office/powerpoint/2010/main" val="75790019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wipe(down)">
                                      <p:cBhvr>
                                        <p:cTn id="7" dur="580">
                                          <p:stCondLst>
                                            <p:cond delay="0"/>
                                          </p:stCondLst>
                                        </p:cTn>
                                        <p:tgtEl>
                                          <p:spTgt spid="3075"/>
                                        </p:tgtEl>
                                      </p:cBhvr>
                                    </p:animEffect>
                                    <p:anim calcmode="lin" valueType="num">
                                      <p:cBhvr>
                                        <p:cTn id="8" dur="1822" tmFilter="0,0; 0.14,0.36; 0.43,0.73; 0.71,0.91; 1.0,1.0">
                                          <p:stCondLst>
                                            <p:cond delay="0"/>
                                          </p:stCondLst>
                                        </p:cTn>
                                        <p:tgtEl>
                                          <p:spTgt spid="307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5"/>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5"/>
                                        </p:tgtEl>
                                      </p:cBhvr>
                                      <p:to x="100000" y="60000"/>
                                    </p:animScale>
                                    <p:animScale>
                                      <p:cBhvr>
                                        <p:cTn id="14" dur="166" decel="50000">
                                          <p:stCondLst>
                                            <p:cond delay="676"/>
                                          </p:stCondLst>
                                        </p:cTn>
                                        <p:tgtEl>
                                          <p:spTgt spid="3075"/>
                                        </p:tgtEl>
                                      </p:cBhvr>
                                      <p:to x="100000" y="100000"/>
                                    </p:animScale>
                                    <p:animScale>
                                      <p:cBhvr>
                                        <p:cTn id="15" dur="26">
                                          <p:stCondLst>
                                            <p:cond delay="1312"/>
                                          </p:stCondLst>
                                        </p:cTn>
                                        <p:tgtEl>
                                          <p:spTgt spid="3075"/>
                                        </p:tgtEl>
                                      </p:cBhvr>
                                      <p:to x="100000" y="80000"/>
                                    </p:animScale>
                                    <p:animScale>
                                      <p:cBhvr>
                                        <p:cTn id="16" dur="166" decel="50000">
                                          <p:stCondLst>
                                            <p:cond delay="1338"/>
                                          </p:stCondLst>
                                        </p:cTn>
                                        <p:tgtEl>
                                          <p:spTgt spid="3075"/>
                                        </p:tgtEl>
                                      </p:cBhvr>
                                      <p:to x="100000" y="100000"/>
                                    </p:animScale>
                                    <p:animScale>
                                      <p:cBhvr>
                                        <p:cTn id="17" dur="26">
                                          <p:stCondLst>
                                            <p:cond delay="1642"/>
                                          </p:stCondLst>
                                        </p:cTn>
                                        <p:tgtEl>
                                          <p:spTgt spid="3075"/>
                                        </p:tgtEl>
                                      </p:cBhvr>
                                      <p:to x="100000" y="90000"/>
                                    </p:animScale>
                                    <p:animScale>
                                      <p:cBhvr>
                                        <p:cTn id="18" dur="166" decel="50000">
                                          <p:stCondLst>
                                            <p:cond delay="1668"/>
                                          </p:stCondLst>
                                        </p:cTn>
                                        <p:tgtEl>
                                          <p:spTgt spid="3075"/>
                                        </p:tgtEl>
                                      </p:cBhvr>
                                      <p:to x="100000" y="100000"/>
                                    </p:animScale>
                                    <p:animScale>
                                      <p:cBhvr>
                                        <p:cTn id="19" dur="26">
                                          <p:stCondLst>
                                            <p:cond delay="1808"/>
                                          </p:stCondLst>
                                        </p:cTn>
                                        <p:tgtEl>
                                          <p:spTgt spid="3075"/>
                                        </p:tgtEl>
                                      </p:cBhvr>
                                      <p:to x="100000" y="95000"/>
                                    </p:animScale>
                                    <p:animScale>
                                      <p:cBhvr>
                                        <p:cTn id="20" dur="166" decel="50000">
                                          <p:stCondLst>
                                            <p:cond delay="1834"/>
                                          </p:stCondLst>
                                        </p:cTn>
                                        <p:tgtEl>
                                          <p:spTgt spid="3075"/>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076"/>
                                        </p:tgtEl>
                                        <p:attrNameLst>
                                          <p:attrName>style.visibility</p:attrName>
                                        </p:attrNameLst>
                                      </p:cBhvr>
                                      <p:to>
                                        <p:strVal val="visible"/>
                                      </p:to>
                                    </p:set>
                                    <p:animEffect transition="in" filter="wipe(down)">
                                      <p:cBhvr>
                                        <p:cTn id="23" dur="580">
                                          <p:stCondLst>
                                            <p:cond delay="0"/>
                                          </p:stCondLst>
                                        </p:cTn>
                                        <p:tgtEl>
                                          <p:spTgt spid="3076"/>
                                        </p:tgtEl>
                                      </p:cBhvr>
                                    </p:animEffect>
                                    <p:anim calcmode="lin" valueType="num">
                                      <p:cBhvr>
                                        <p:cTn id="24" dur="1822" tmFilter="0,0; 0.14,0.36; 0.43,0.73; 0.71,0.91; 1.0,1.0">
                                          <p:stCondLst>
                                            <p:cond delay="0"/>
                                          </p:stCondLst>
                                        </p:cTn>
                                        <p:tgtEl>
                                          <p:spTgt spid="3076"/>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076"/>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076"/>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076"/>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076"/>
                                        </p:tgtEl>
                                        <p:attrNameLst>
                                          <p:attrName>ppt_y</p:attrName>
                                        </p:attrNameLst>
                                      </p:cBhvr>
                                      <p:tavLst>
                                        <p:tav tm="0" fmla="#ppt_y-sin(pi*$)/81">
                                          <p:val>
                                            <p:fltVal val="0"/>
                                          </p:val>
                                        </p:tav>
                                        <p:tav tm="100000">
                                          <p:val>
                                            <p:fltVal val="1"/>
                                          </p:val>
                                        </p:tav>
                                      </p:tavLst>
                                    </p:anim>
                                    <p:animScale>
                                      <p:cBhvr>
                                        <p:cTn id="29" dur="26">
                                          <p:stCondLst>
                                            <p:cond delay="650"/>
                                          </p:stCondLst>
                                        </p:cTn>
                                        <p:tgtEl>
                                          <p:spTgt spid="3076"/>
                                        </p:tgtEl>
                                      </p:cBhvr>
                                      <p:to x="100000" y="60000"/>
                                    </p:animScale>
                                    <p:animScale>
                                      <p:cBhvr>
                                        <p:cTn id="30" dur="166" decel="50000">
                                          <p:stCondLst>
                                            <p:cond delay="676"/>
                                          </p:stCondLst>
                                        </p:cTn>
                                        <p:tgtEl>
                                          <p:spTgt spid="3076"/>
                                        </p:tgtEl>
                                      </p:cBhvr>
                                      <p:to x="100000" y="100000"/>
                                    </p:animScale>
                                    <p:animScale>
                                      <p:cBhvr>
                                        <p:cTn id="31" dur="26">
                                          <p:stCondLst>
                                            <p:cond delay="1312"/>
                                          </p:stCondLst>
                                        </p:cTn>
                                        <p:tgtEl>
                                          <p:spTgt spid="3076"/>
                                        </p:tgtEl>
                                      </p:cBhvr>
                                      <p:to x="100000" y="80000"/>
                                    </p:animScale>
                                    <p:animScale>
                                      <p:cBhvr>
                                        <p:cTn id="32" dur="166" decel="50000">
                                          <p:stCondLst>
                                            <p:cond delay="1338"/>
                                          </p:stCondLst>
                                        </p:cTn>
                                        <p:tgtEl>
                                          <p:spTgt spid="3076"/>
                                        </p:tgtEl>
                                      </p:cBhvr>
                                      <p:to x="100000" y="100000"/>
                                    </p:animScale>
                                    <p:animScale>
                                      <p:cBhvr>
                                        <p:cTn id="33" dur="26">
                                          <p:stCondLst>
                                            <p:cond delay="1642"/>
                                          </p:stCondLst>
                                        </p:cTn>
                                        <p:tgtEl>
                                          <p:spTgt spid="3076"/>
                                        </p:tgtEl>
                                      </p:cBhvr>
                                      <p:to x="100000" y="90000"/>
                                    </p:animScale>
                                    <p:animScale>
                                      <p:cBhvr>
                                        <p:cTn id="34" dur="166" decel="50000">
                                          <p:stCondLst>
                                            <p:cond delay="1668"/>
                                          </p:stCondLst>
                                        </p:cTn>
                                        <p:tgtEl>
                                          <p:spTgt spid="3076"/>
                                        </p:tgtEl>
                                      </p:cBhvr>
                                      <p:to x="100000" y="100000"/>
                                    </p:animScale>
                                    <p:animScale>
                                      <p:cBhvr>
                                        <p:cTn id="35" dur="26">
                                          <p:stCondLst>
                                            <p:cond delay="1808"/>
                                          </p:stCondLst>
                                        </p:cTn>
                                        <p:tgtEl>
                                          <p:spTgt spid="3076"/>
                                        </p:tgtEl>
                                      </p:cBhvr>
                                      <p:to x="100000" y="95000"/>
                                    </p:animScale>
                                    <p:animScale>
                                      <p:cBhvr>
                                        <p:cTn id="36" dur="166" decel="50000">
                                          <p:stCondLst>
                                            <p:cond delay="1834"/>
                                          </p:stCondLst>
                                        </p:cTn>
                                        <p:tgtEl>
                                          <p:spTgt spid="3076"/>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80">
                                          <p:stCondLst>
                                            <p:cond delay="0"/>
                                          </p:stCondLst>
                                        </p:cTn>
                                        <p:tgtEl>
                                          <p:spTgt spid="4"/>
                                        </p:tgtEl>
                                      </p:cBhvr>
                                    </p:animEffect>
                                    <p:anim calcmode="lin" valueType="num">
                                      <p:cBhvr>
                                        <p:cTn id="4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45" dur="26">
                                          <p:stCondLst>
                                            <p:cond delay="650"/>
                                          </p:stCondLst>
                                        </p:cTn>
                                        <p:tgtEl>
                                          <p:spTgt spid="4"/>
                                        </p:tgtEl>
                                      </p:cBhvr>
                                      <p:to x="100000" y="60000"/>
                                    </p:animScale>
                                    <p:animScale>
                                      <p:cBhvr>
                                        <p:cTn id="46" dur="166" decel="50000">
                                          <p:stCondLst>
                                            <p:cond delay="676"/>
                                          </p:stCondLst>
                                        </p:cTn>
                                        <p:tgtEl>
                                          <p:spTgt spid="4"/>
                                        </p:tgtEl>
                                      </p:cBhvr>
                                      <p:to x="100000" y="100000"/>
                                    </p:animScale>
                                    <p:animScale>
                                      <p:cBhvr>
                                        <p:cTn id="47" dur="26">
                                          <p:stCondLst>
                                            <p:cond delay="1312"/>
                                          </p:stCondLst>
                                        </p:cTn>
                                        <p:tgtEl>
                                          <p:spTgt spid="4"/>
                                        </p:tgtEl>
                                      </p:cBhvr>
                                      <p:to x="100000" y="80000"/>
                                    </p:animScale>
                                    <p:animScale>
                                      <p:cBhvr>
                                        <p:cTn id="48" dur="166" decel="50000">
                                          <p:stCondLst>
                                            <p:cond delay="1338"/>
                                          </p:stCondLst>
                                        </p:cTn>
                                        <p:tgtEl>
                                          <p:spTgt spid="4"/>
                                        </p:tgtEl>
                                      </p:cBhvr>
                                      <p:to x="100000" y="100000"/>
                                    </p:animScale>
                                    <p:animScale>
                                      <p:cBhvr>
                                        <p:cTn id="49" dur="26">
                                          <p:stCondLst>
                                            <p:cond delay="1642"/>
                                          </p:stCondLst>
                                        </p:cTn>
                                        <p:tgtEl>
                                          <p:spTgt spid="4"/>
                                        </p:tgtEl>
                                      </p:cBhvr>
                                      <p:to x="100000" y="90000"/>
                                    </p:animScale>
                                    <p:animScale>
                                      <p:cBhvr>
                                        <p:cTn id="50" dur="166" decel="50000">
                                          <p:stCondLst>
                                            <p:cond delay="1668"/>
                                          </p:stCondLst>
                                        </p:cTn>
                                        <p:tgtEl>
                                          <p:spTgt spid="4"/>
                                        </p:tgtEl>
                                      </p:cBhvr>
                                      <p:to x="100000" y="100000"/>
                                    </p:animScale>
                                    <p:animScale>
                                      <p:cBhvr>
                                        <p:cTn id="51" dur="26">
                                          <p:stCondLst>
                                            <p:cond delay="1808"/>
                                          </p:stCondLst>
                                        </p:cTn>
                                        <p:tgtEl>
                                          <p:spTgt spid="4"/>
                                        </p:tgtEl>
                                      </p:cBhvr>
                                      <p:to x="100000" y="95000"/>
                                    </p:animScale>
                                    <p:animScale>
                                      <p:cBhvr>
                                        <p:cTn id="52" dur="166" decel="50000">
                                          <p:stCondLst>
                                            <p:cond delay="1834"/>
                                          </p:stCondLst>
                                        </p:cTn>
                                        <p:tgtEl>
                                          <p:spTgt spid="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wipe(down)">
                                      <p:cBhvr>
                                        <p:cTn id="55" dur="580">
                                          <p:stCondLst>
                                            <p:cond delay="0"/>
                                          </p:stCondLst>
                                        </p:cTn>
                                        <p:tgtEl>
                                          <p:spTgt spid="2"/>
                                        </p:tgtEl>
                                      </p:cBhvr>
                                    </p:animEffect>
                                    <p:anim calcmode="lin" valueType="num">
                                      <p:cBhvr>
                                        <p:cTn id="5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61" dur="26">
                                          <p:stCondLst>
                                            <p:cond delay="650"/>
                                          </p:stCondLst>
                                        </p:cTn>
                                        <p:tgtEl>
                                          <p:spTgt spid="2"/>
                                        </p:tgtEl>
                                      </p:cBhvr>
                                      <p:to x="100000" y="60000"/>
                                    </p:animScale>
                                    <p:animScale>
                                      <p:cBhvr>
                                        <p:cTn id="62" dur="166" decel="50000">
                                          <p:stCondLst>
                                            <p:cond delay="676"/>
                                          </p:stCondLst>
                                        </p:cTn>
                                        <p:tgtEl>
                                          <p:spTgt spid="2"/>
                                        </p:tgtEl>
                                      </p:cBhvr>
                                      <p:to x="100000" y="100000"/>
                                    </p:animScale>
                                    <p:animScale>
                                      <p:cBhvr>
                                        <p:cTn id="63" dur="26">
                                          <p:stCondLst>
                                            <p:cond delay="1312"/>
                                          </p:stCondLst>
                                        </p:cTn>
                                        <p:tgtEl>
                                          <p:spTgt spid="2"/>
                                        </p:tgtEl>
                                      </p:cBhvr>
                                      <p:to x="100000" y="80000"/>
                                    </p:animScale>
                                    <p:animScale>
                                      <p:cBhvr>
                                        <p:cTn id="64" dur="166" decel="50000">
                                          <p:stCondLst>
                                            <p:cond delay="1338"/>
                                          </p:stCondLst>
                                        </p:cTn>
                                        <p:tgtEl>
                                          <p:spTgt spid="2"/>
                                        </p:tgtEl>
                                      </p:cBhvr>
                                      <p:to x="100000" y="100000"/>
                                    </p:animScale>
                                    <p:animScale>
                                      <p:cBhvr>
                                        <p:cTn id="65" dur="26">
                                          <p:stCondLst>
                                            <p:cond delay="1642"/>
                                          </p:stCondLst>
                                        </p:cTn>
                                        <p:tgtEl>
                                          <p:spTgt spid="2"/>
                                        </p:tgtEl>
                                      </p:cBhvr>
                                      <p:to x="100000" y="90000"/>
                                    </p:animScale>
                                    <p:animScale>
                                      <p:cBhvr>
                                        <p:cTn id="66" dur="166" decel="50000">
                                          <p:stCondLst>
                                            <p:cond delay="1668"/>
                                          </p:stCondLst>
                                        </p:cTn>
                                        <p:tgtEl>
                                          <p:spTgt spid="2"/>
                                        </p:tgtEl>
                                      </p:cBhvr>
                                      <p:to x="100000" y="100000"/>
                                    </p:animScale>
                                    <p:animScale>
                                      <p:cBhvr>
                                        <p:cTn id="67" dur="26">
                                          <p:stCondLst>
                                            <p:cond delay="1808"/>
                                          </p:stCondLst>
                                        </p:cTn>
                                        <p:tgtEl>
                                          <p:spTgt spid="2"/>
                                        </p:tgtEl>
                                      </p:cBhvr>
                                      <p:to x="100000" y="95000"/>
                                    </p:animScale>
                                    <p:animScale>
                                      <p:cBhvr>
                                        <p:cTn id="68"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11560" y="620688"/>
            <a:ext cx="5194920" cy="2866244"/>
          </a:xfrm>
        </p:spPr>
        <p:txBody>
          <a:bodyPr>
            <a:normAutofit lnSpcReduction="10000"/>
          </a:bodyPr>
          <a:lstStyle/>
          <a:p>
            <a:pPr marL="0" indent="0">
              <a:buNone/>
            </a:pPr>
            <a:r>
              <a:rPr lang="es-CO" sz="2400" dirty="0" smtClean="0"/>
              <a:t>«</a:t>
            </a:r>
            <a:r>
              <a:rPr lang="es-CO" sz="2400" dirty="0" smtClean="0">
                <a:latin typeface="Agency FB" pitchFamily="34" charset="0"/>
              </a:rPr>
              <a:t>Muy </a:t>
            </a:r>
            <a:r>
              <a:rPr lang="es-CO" sz="2400" dirty="0">
                <a:latin typeface="Agency FB" pitchFamily="34" charset="0"/>
              </a:rPr>
              <a:t>pronto el mundo entero estará atribulado. Cada cual debe tratar de conocer a Dios. No tenemos tiempo que perder. Con celo y fervor debemos anunciar este mensaje</a:t>
            </a:r>
            <a:r>
              <a:rPr lang="es-CO" sz="2400" dirty="0" smtClean="0">
                <a:latin typeface="Agency FB" pitchFamily="34" charset="0"/>
              </a:rPr>
              <a:t>:</a:t>
            </a:r>
          </a:p>
          <a:p>
            <a:pPr marL="0" indent="0">
              <a:buNone/>
            </a:pPr>
            <a:r>
              <a:rPr lang="es-CO" sz="2400" dirty="0" smtClean="0">
                <a:latin typeface="Agency FB" pitchFamily="34" charset="0"/>
              </a:rPr>
              <a:t> </a:t>
            </a:r>
            <a:r>
              <a:rPr lang="es-CO" sz="2400" dirty="0">
                <a:latin typeface="Agency FB" pitchFamily="34" charset="0"/>
              </a:rPr>
              <a:t>"A todos los sedientos: Venid a las aguas; y los que no tienen dinero, venid, comprad, y comed. Venid, comprad, sin dinero y sin precio, vino y leche." </a:t>
            </a:r>
            <a:r>
              <a:rPr lang="es-CO" sz="2400" dirty="0">
                <a:solidFill>
                  <a:srgbClr val="FF0000"/>
                </a:solidFill>
                <a:latin typeface="Agency FB" pitchFamily="34" charset="0"/>
              </a:rPr>
              <a:t>(Isa. 55: 1.)</a:t>
            </a:r>
            <a:r>
              <a:rPr lang="es-CO" sz="2400" dirty="0">
                <a:latin typeface="Agency FB" pitchFamily="34" charset="0"/>
              </a:rPr>
              <a:t> </a:t>
            </a:r>
            <a:endParaRPr lang="es-CO" sz="2400" dirty="0" smtClean="0">
              <a:latin typeface="Agency FB" pitchFamily="34"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1838" y="620688"/>
            <a:ext cx="2751558" cy="26502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99592" y="4509120"/>
            <a:ext cx="6696744" cy="1938992"/>
          </a:xfrm>
          <a:prstGeom prst="rect">
            <a:avLst/>
          </a:prstGeom>
        </p:spPr>
        <p:txBody>
          <a:bodyPr wrap="square">
            <a:spAutoFit/>
          </a:bodyPr>
          <a:lstStyle/>
          <a:p>
            <a:r>
              <a:rPr lang="es-CO" dirty="0"/>
              <a:t>"</a:t>
            </a:r>
            <a:r>
              <a:rPr lang="es-CO" sz="2400" dirty="0">
                <a:latin typeface="Agency FB" pitchFamily="34" charset="0"/>
              </a:rPr>
              <a:t>Así dijo Jehová: Guardad derecho, y haced justicia: porque cercana está mi salud </a:t>
            </a:r>
            <a:r>
              <a:rPr lang="es-CO" sz="2400" dirty="0" smtClean="0">
                <a:latin typeface="Agency FB" pitchFamily="34" charset="0"/>
              </a:rPr>
              <a:t>para venir</a:t>
            </a:r>
            <a:r>
              <a:rPr lang="es-CO" sz="2400" dirty="0">
                <a:latin typeface="Agency FB" pitchFamily="34" charset="0"/>
              </a:rPr>
              <a:t>, y mi justicia para manifestarse. Bienaventurado el hombre que esto hiciere, y el hijo del hombre que esto abrazare; que guarda el sábado de profanarlo, y que guarda su mano de hacer todo mal." </a:t>
            </a:r>
            <a:r>
              <a:rPr lang="es-CO" sz="2400" b="1" dirty="0">
                <a:solidFill>
                  <a:srgbClr val="FF0000"/>
                </a:solidFill>
              </a:rPr>
              <a:t>(Isa. 56: 1, 2.)</a:t>
            </a:r>
          </a:p>
        </p:txBody>
      </p:sp>
    </p:spTree>
    <p:extLst>
      <p:ext uri="{BB962C8B-B14F-4D97-AF65-F5344CB8AC3E}">
        <p14:creationId xmlns:p14="http://schemas.microsoft.com/office/powerpoint/2010/main" val="292625152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440160"/>
          </a:xfrm>
        </p:spPr>
        <p:txBody>
          <a:bodyPr>
            <a:normAutofit/>
          </a:bodyPr>
          <a:lstStyle/>
          <a:p>
            <a:pPr marL="0" indent="0">
              <a:buNone/>
            </a:pPr>
            <a:r>
              <a:rPr lang="es-CO" dirty="0" smtClean="0"/>
              <a:t>«</a:t>
            </a:r>
            <a:r>
              <a:rPr lang="es-CO" sz="2400" dirty="0" smtClean="0">
                <a:latin typeface="Agency FB" pitchFamily="34" charset="0"/>
              </a:rPr>
              <a:t>Dios </a:t>
            </a:r>
            <a:r>
              <a:rPr lang="es-CO" sz="2400" dirty="0">
                <a:latin typeface="Agency FB" pitchFamily="34" charset="0"/>
              </a:rPr>
              <a:t>ama a su iglesia con un amor infinito. Nunca deja de velar sobre su heredad. Sólo permite las aflicciones que su iglesia necesita para su purificación, para su bien presente y eterno. </a:t>
            </a:r>
          </a:p>
          <a:p>
            <a:endParaRPr lang="es-CO" dirty="0"/>
          </a:p>
        </p:txBody>
      </p:sp>
      <p:sp>
        <p:nvSpPr>
          <p:cNvPr id="4" name="3 Rectángulo"/>
          <p:cNvSpPr/>
          <p:nvPr/>
        </p:nvSpPr>
        <p:spPr>
          <a:xfrm>
            <a:off x="611560" y="1911283"/>
            <a:ext cx="5976664" cy="1938992"/>
          </a:xfrm>
          <a:prstGeom prst="rect">
            <a:avLst/>
          </a:prstGeom>
        </p:spPr>
        <p:txBody>
          <a:bodyPr wrap="square">
            <a:spAutoFit/>
          </a:bodyPr>
          <a:lstStyle/>
          <a:p>
            <a:r>
              <a:rPr lang="es-CO" sz="2400" dirty="0">
                <a:latin typeface="Agency FB" pitchFamily="34" charset="0"/>
              </a:rPr>
              <a:t>Purificará su iglesia así como purificó el templo en el principio y al fin de su ministerio terrenal. Todas las pruebas que inflige a la iglesia tienen por objeto dar a su pueblo una piedad más profunda y una fuerza mayor para hacer triunfar la cruz en todas partes del mund</a:t>
            </a:r>
            <a:r>
              <a:rPr lang="es-CO" sz="2000" dirty="0">
                <a:latin typeface="Agency FB" pitchFamily="34" charset="0"/>
              </a:rPr>
              <a:t>o. </a:t>
            </a:r>
          </a:p>
        </p:txBody>
      </p:sp>
      <p:sp>
        <p:nvSpPr>
          <p:cNvPr id="5" name="4 Rectángulo"/>
          <p:cNvSpPr/>
          <p:nvPr/>
        </p:nvSpPr>
        <p:spPr>
          <a:xfrm>
            <a:off x="755576" y="4629035"/>
            <a:ext cx="7632848" cy="1569660"/>
          </a:xfrm>
          <a:prstGeom prst="rect">
            <a:avLst/>
          </a:prstGeom>
        </p:spPr>
        <p:txBody>
          <a:bodyPr wrap="square">
            <a:spAutoFit/>
          </a:bodyPr>
          <a:lstStyle/>
          <a:p>
            <a:pPr algn="r"/>
            <a:r>
              <a:rPr lang="es-CO" sz="2400" dirty="0">
                <a:latin typeface="Agency FB" pitchFamily="34" charset="0"/>
              </a:rPr>
              <a:t>El tiene una obra para cada uno. Debe haber un ensanchamiento y progreso constantes. La obra debe extenderse de una ciudad a otra, de país a país y de una nación a otra, prosiguiendo sin cesar su marcha ascendente y hacia adelante, siempre más estable y más </a:t>
            </a:r>
            <a:r>
              <a:rPr lang="es-CO" sz="2400" dirty="0" smtClean="0">
                <a:latin typeface="Agency FB" pitchFamily="34" charset="0"/>
              </a:rPr>
              <a:t>firme</a:t>
            </a:r>
            <a:r>
              <a:rPr lang="es-CO" sz="2400" dirty="0" smtClean="0"/>
              <a:t>».</a:t>
            </a:r>
            <a:endParaRPr lang="es-CO" sz="2400"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6155" y="2132856"/>
            <a:ext cx="2132062" cy="1727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Flecha derecha"/>
          <p:cNvSpPr/>
          <p:nvPr/>
        </p:nvSpPr>
        <p:spPr>
          <a:xfrm rot="1889611">
            <a:off x="122356" y="4336375"/>
            <a:ext cx="978408" cy="2824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347134396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latin typeface="Agency FB" pitchFamily="34" charset="0"/>
              </a:rPr>
              <a:t>«Los desvalidos sufren»</a:t>
            </a:r>
            <a:endParaRPr lang="es-CO" b="1" dirty="0">
              <a:latin typeface="Agency FB" pitchFamily="34" charset="0"/>
            </a:endParaRPr>
          </a:p>
        </p:txBody>
      </p:sp>
      <p:sp>
        <p:nvSpPr>
          <p:cNvPr id="3" name="2 Marcador de contenido"/>
          <p:cNvSpPr>
            <a:spLocks noGrp="1"/>
          </p:cNvSpPr>
          <p:nvPr>
            <p:ph idx="1"/>
          </p:nvPr>
        </p:nvSpPr>
        <p:spPr>
          <a:xfrm>
            <a:off x="457200" y="1600201"/>
            <a:ext cx="6491064" cy="1828800"/>
          </a:xfrm>
        </p:spPr>
        <p:txBody>
          <a:bodyPr>
            <a:normAutofit fontScale="62500" lnSpcReduction="20000"/>
          </a:bodyPr>
          <a:lstStyle/>
          <a:p>
            <a:pPr marL="0" indent="0">
              <a:buNone/>
            </a:pPr>
            <a:r>
              <a:rPr lang="es-CO" dirty="0"/>
              <a:t>"</a:t>
            </a:r>
            <a:r>
              <a:rPr lang="es-CO" sz="3800" dirty="0">
                <a:latin typeface="Agency FB" pitchFamily="34" charset="0"/>
              </a:rPr>
              <a:t>Y aquel Verbo fue hecho carne, y habitó entre nosotros. . . lleno de gracia y de verdad." </a:t>
            </a:r>
            <a:r>
              <a:rPr lang="es-CO" sz="3800" dirty="0">
                <a:solidFill>
                  <a:srgbClr val="FF0000"/>
                </a:solidFill>
                <a:latin typeface="Agency FB" pitchFamily="34" charset="0"/>
              </a:rPr>
              <a:t>(Juan 1: 14</a:t>
            </a:r>
            <a:r>
              <a:rPr lang="es-CO" sz="3800" dirty="0" smtClean="0">
                <a:solidFill>
                  <a:srgbClr val="FF0000"/>
                </a:solidFill>
                <a:latin typeface="Agency FB" pitchFamily="34" charset="0"/>
              </a:rPr>
              <a:t>). </a:t>
            </a:r>
            <a:r>
              <a:rPr lang="es-CO" sz="3800" dirty="0">
                <a:latin typeface="Agency FB" pitchFamily="34" charset="0"/>
              </a:rPr>
              <a:t>Mas aquellos que Cristo vino a salvar no quisieron aceptarle. "A lo suyo vino, y los suyos no le recibieron." </a:t>
            </a:r>
            <a:r>
              <a:rPr lang="es-CO" sz="3800" dirty="0">
                <a:solidFill>
                  <a:srgbClr val="FF0000"/>
                </a:solidFill>
                <a:latin typeface="Agency FB" pitchFamily="34" charset="0"/>
              </a:rPr>
              <a:t>(Vers. 11.) </a:t>
            </a:r>
            <a:r>
              <a:rPr lang="es-CO" sz="3800" dirty="0">
                <a:latin typeface="Agency FB" pitchFamily="34" charset="0"/>
              </a:rPr>
              <a:t>Cediendo a la influencia de Satanás, rechazaron al Mesías y buscaron ocasión de </a:t>
            </a:r>
            <a:r>
              <a:rPr lang="es-CO" sz="3800" dirty="0" smtClean="0">
                <a:latin typeface="Agency FB" pitchFamily="34" charset="0"/>
              </a:rPr>
              <a:t>matarle».</a:t>
            </a:r>
            <a:endParaRPr lang="es-CO" sz="3800" dirty="0">
              <a:latin typeface="Agency FB"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556792"/>
            <a:ext cx="2016224"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464731"/>
            <a:ext cx="8208912" cy="2677656"/>
          </a:xfrm>
          <a:prstGeom prst="rect">
            <a:avLst/>
          </a:prstGeom>
        </p:spPr>
        <p:txBody>
          <a:bodyPr wrap="square">
            <a:spAutoFit/>
          </a:bodyPr>
          <a:lstStyle/>
          <a:p>
            <a:r>
              <a:rPr lang="es-CO" sz="2400" dirty="0" smtClean="0"/>
              <a:t>«</a:t>
            </a:r>
            <a:r>
              <a:rPr lang="es-CO" sz="2400" dirty="0" smtClean="0">
                <a:latin typeface="Agency FB" pitchFamily="34" charset="0"/>
              </a:rPr>
              <a:t>Satanás </a:t>
            </a:r>
            <a:r>
              <a:rPr lang="es-CO" sz="2400" dirty="0">
                <a:latin typeface="Agency FB" pitchFamily="34" charset="0"/>
              </a:rPr>
              <a:t>y sus ángeles decidieron hacer la muerte de Jesús tan humillante como fuese posible. Llenaron los corazones de los </a:t>
            </a:r>
            <a:r>
              <a:rPr lang="es-CO" sz="2400" u="sng" dirty="0">
                <a:latin typeface="Agency FB" pitchFamily="34" charset="0"/>
              </a:rPr>
              <a:t>gobernantes</a:t>
            </a:r>
            <a:r>
              <a:rPr lang="es-CO" sz="2400" dirty="0">
                <a:latin typeface="Agency FB" pitchFamily="34" charset="0"/>
              </a:rPr>
              <a:t> judíos con un odio violento contra el Salvador. Dominados por el enemigo, los </a:t>
            </a:r>
            <a:r>
              <a:rPr lang="es-CO" sz="2400" u="sng" dirty="0">
                <a:latin typeface="Agency FB" pitchFamily="34" charset="0"/>
              </a:rPr>
              <a:t>sacerdotes</a:t>
            </a:r>
            <a:r>
              <a:rPr lang="es-CO" sz="2400" dirty="0">
                <a:latin typeface="Agency FB" pitchFamily="34" charset="0"/>
              </a:rPr>
              <a:t> y </a:t>
            </a:r>
            <a:r>
              <a:rPr lang="es-CO" sz="2400" u="sng" dirty="0">
                <a:latin typeface="Agency FB" pitchFamily="34" charset="0"/>
              </a:rPr>
              <a:t>dirigentes</a:t>
            </a:r>
            <a:r>
              <a:rPr lang="es-CO" sz="2400" dirty="0">
                <a:latin typeface="Agency FB" pitchFamily="34" charset="0"/>
              </a:rPr>
              <a:t> incitaron a la multitud a declararse contra el Hijo de Dios. Al afirmar su inocencia, </a:t>
            </a:r>
            <a:r>
              <a:rPr lang="es-CO" sz="2400" u="sng" dirty="0">
                <a:latin typeface="Agency FB" pitchFamily="34" charset="0"/>
              </a:rPr>
              <a:t>Pilato</a:t>
            </a:r>
            <a:r>
              <a:rPr lang="es-CO" sz="2400" dirty="0">
                <a:latin typeface="Agency FB" pitchFamily="34" charset="0"/>
              </a:rPr>
              <a:t> fue el único que dijo una palabra en su favor. </a:t>
            </a:r>
            <a:r>
              <a:rPr lang="es-CO" sz="2400" dirty="0" smtClean="0">
                <a:latin typeface="+mj-lt"/>
              </a:rPr>
              <a:t>Ver </a:t>
            </a:r>
            <a:r>
              <a:rPr lang="es-CO" sz="2400" dirty="0" smtClean="0">
                <a:solidFill>
                  <a:srgbClr val="FF0000"/>
                </a:solidFill>
                <a:latin typeface="+mj-lt"/>
              </a:rPr>
              <a:t>(Mat.27:24). </a:t>
            </a:r>
            <a:r>
              <a:rPr lang="es-CO" sz="2400" dirty="0" smtClean="0">
                <a:latin typeface="Agency FB" pitchFamily="34" charset="0"/>
              </a:rPr>
              <a:t>Pero </a:t>
            </a:r>
            <a:r>
              <a:rPr lang="es-CO" sz="2400" dirty="0">
                <a:latin typeface="Agency FB" pitchFamily="34" charset="0"/>
              </a:rPr>
              <a:t>el mismo Pilato, aunque sabía que era inocente, le entregó a los ultrajes de hombres dominados por </a:t>
            </a:r>
            <a:r>
              <a:rPr lang="es-CO" sz="2400" dirty="0" smtClean="0">
                <a:latin typeface="Agency FB" pitchFamily="34" charset="0"/>
              </a:rPr>
              <a:t>Satanás</a:t>
            </a:r>
            <a:r>
              <a:rPr lang="es-CO" sz="2400" dirty="0" smtClean="0"/>
              <a:t>».</a:t>
            </a:r>
            <a:endParaRPr lang="es-CO" sz="2400" dirty="0"/>
          </a:p>
        </p:txBody>
      </p:sp>
    </p:spTree>
    <p:extLst>
      <p:ext uri="{BB962C8B-B14F-4D97-AF65-F5344CB8AC3E}">
        <p14:creationId xmlns:p14="http://schemas.microsoft.com/office/powerpoint/2010/main" val="5597475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003232" cy="1512168"/>
          </a:xfrm>
        </p:spPr>
        <p:txBody>
          <a:bodyPr>
            <a:normAutofit/>
          </a:bodyPr>
          <a:lstStyle/>
          <a:p>
            <a:pPr marL="0" indent="0">
              <a:buNone/>
            </a:pPr>
            <a:r>
              <a:rPr lang="es-CO" dirty="0" smtClean="0"/>
              <a:t>«</a:t>
            </a:r>
            <a:r>
              <a:rPr lang="es-CO" sz="2400" dirty="0" smtClean="0">
                <a:latin typeface="Agency FB" pitchFamily="34" charset="0"/>
              </a:rPr>
              <a:t>Hechos </a:t>
            </a:r>
            <a:r>
              <a:rPr lang="es-CO" sz="2400" dirty="0">
                <a:latin typeface="Agency FB" pitchFamily="34" charset="0"/>
              </a:rPr>
              <a:t>similares volverán a producirse en un porvenir cercano. Los hombres dictarán y aplicarán con severidad </a:t>
            </a:r>
            <a:r>
              <a:rPr lang="es-CO" sz="2400" dirty="0" smtClean="0">
                <a:latin typeface="Agency FB" pitchFamily="34" charset="0"/>
              </a:rPr>
              <a:t>leyes </a:t>
            </a:r>
            <a:r>
              <a:rPr lang="es-CO" sz="2400" dirty="0">
                <a:latin typeface="Agency FB" pitchFamily="34" charset="0"/>
              </a:rPr>
              <a:t>directamente opuestas a la ley </a:t>
            </a:r>
            <a:r>
              <a:rPr lang="es-CO" sz="2400" dirty="0" smtClean="0">
                <a:latin typeface="Agency FB" pitchFamily="34" charset="0"/>
              </a:rPr>
              <a:t>divina</a:t>
            </a:r>
            <a:r>
              <a:rPr lang="es-CO" dirty="0" smtClean="0"/>
              <a:t>». </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132856"/>
            <a:ext cx="2220838"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9512" y="1844824"/>
            <a:ext cx="5830254" cy="3785652"/>
          </a:xfrm>
          <a:prstGeom prst="rect">
            <a:avLst/>
          </a:prstGeom>
        </p:spPr>
        <p:txBody>
          <a:bodyPr wrap="square">
            <a:spAutoFit/>
          </a:bodyPr>
          <a:lstStyle/>
          <a:p>
            <a:r>
              <a:rPr lang="es-CO" sz="2400" dirty="0" smtClean="0"/>
              <a:t>«</a:t>
            </a:r>
            <a:r>
              <a:rPr lang="es-CO" sz="2400" dirty="0" smtClean="0">
                <a:latin typeface="Agency FB" pitchFamily="34" charset="0"/>
              </a:rPr>
              <a:t>Aunque </a:t>
            </a:r>
            <a:r>
              <a:rPr lang="es-CO" sz="2400" dirty="0">
                <a:latin typeface="Agency FB" pitchFamily="34" charset="0"/>
              </a:rPr>
              <a:t>celosos de sus propios mandamientos, esos hombres se apartarán de un claro "así dice Jehová." Por ensalzar a un falso día de descanso, querrán obligar a los hombres a deshonrar la ley de Dios, esa ley que es la expresión del carácter </a:t>
            </a:r>
            <a:r>
              <a:rPr lang="es-CO" sz="2400" dirty="0" smtClean="0">
                <a:latin typeface="Agency FB" pitchFamily="34" charset="0"/>
              </a:rPr>
              <a:t>divino</a:t>
            </a:r>
            <a:r>
              <a:rPr lang="es-CO" sz="2400" dirty="0" smtClean="0"/>
              <a:t>». </a:t>
            </a:r>
            <a:r>
              <a:rPr lang="es-CO" sz="2000" dirty="0" smtClean="0">
                <a:solidFill>
                  <a:srgbClr val="FF0000"/>
                </a:solidFill>
              </a:rPr>
              <a:t>Nota: Dictarán leyes haciendo obligatoria la observancia del domingo, la «</a:t>
            </a:r>
            <a:r>
              <a:rPr lang="es-CO" sz="2000" u="sng" dirty="0" smtClean="0">
                <a:solidFill>
                  <a:srgbClr val="FF0000"/>
                </a:solidFill>
              </a:rPr>
              <a:t>marca de la bestia</a:t>
            </a:r>
            <a:r>
              <a:rPr lang="es-CO" sz="2000" dirty="0" smtClean="0">
                <a:solidFill>
                  <a:srgbClr val="FF0000"/>
                </a:solidFill>
              </a:rPr>
              <a:t>», y buscarán la forma de que ninguno pueda guardar el sábado, «</a:t>
            </a:r>
            <a:r>
              <a:rPr lang="es-CO" sz="2000" u="sng" dirty="0" smtClean="0">
                <a:solidFill>
                  <a:srgbClr val="FF0000"/>
                </a:solidFill>
              </a:rPr>
              <a:t>día del Señor, y señal o sello de Dios</a:t>
            </a:r>
            <a:r>
              <a:rPr lang="es-CO" sz="2000" dirty="0" smtClean="0">
                <a:solidFill>
                  <a:srgbClr val="FF0000"/>
                </a:solidFill>
              </a:rPr>
              <a:t>». Ver </a:t>
            </a:r>
            <a:r>
              <a:rPr lang="es-CO" sz="2000" dirty="0" smtClean="0"/>
              <a:t>(Mar.2:28; Eze.20:12,20; Apo.7: 1-4; 13:15-17).</a:t>
            </a:r>
          </a:p>
          <a:p>
            <a:endParaRPr lang="es-CO" sz="2000" dirty="0">
              <a:solidFill>
                <a:srgbClr val="FF0000"/>
              </a:solidFill>
            </a:endParaRPr>
          </a:p>
        </p:txBody>
      </p:sp>
      <p:sp>
        <p:nvSpPr>
          <p:cNvPr id="5" name="4 Rectángulo"/>
          <p:cNvSpPr/>
          <p:nvPr/>
        </p:nvSpPr>
        <p:spPr>
          <a:xfrm>
            <a:off x="774683" y="5517232"/>
            <a:ext cx="7704856" cy="1200329"/>
          </a:xfrm>
          <a:prstGeom prst="rect">
            <a:avLst/>
          </a:prstGeom>
        </p:spPr>
        <p:txBody>
          <a:bodyPr wrap="square">
            <a:spAutoFit/>
          </a:bodyPr>
          <a:lstStyle/>
          <a:p>
            <a:r>
              <a:rPr lang="es-CO" sz="2400" dirty="0" smtClean="0"/>
              <a:t>«</a:t>
            </a:r>
            <a:r>
              <a:rPr lang="es-CO" sz="2400" dirty="0" smtClean="0">
                <a:latin typeface="Agency FB" pitchFamily="34" charset="0"/>
              </a:rPr>
              <a:t>Aunque </a:t>
            </a:r>
            <a:r>
              <a:rPr lang="es-CO" sz="2400" dirty="0">
                <a:latin typeface="Agency FB" pitchFamily="34" charset="0"/>
              </a:rPr>
              <a:t>inocentes de toda culpa, los siervos de Dios serán entregados a las humillaciones y escarnios de hombres inspirados por Satanás, llenos de envidia y fanatismo </a:t>
            </a:r>
            <a:r>
              <a:rPr lang="es-CO" sz="2400" dirty="0" smtClean="0">
                <a:latin typeface="Agency FB" pitchFamily="34" charset="0"/>
              </a:rPr>
              <a:t>religioso</a:t>
            </a:r>
            <a:r>
              <a:rPr lang="es-CO" sz="2400" dirty="0" smtClean="0"/>
              <a:t>».</a:t>
            </a:r>
            <a:endParaRPr lang="es-CO" sz="2400" dirty="0"/>
          </a:p>
        </p:txBody>
      </p:sp>
    </p:spTree>
    <p:extLst>
      <p:ext uri="{BB962C8B-B14F-4D97-AF65-F5344CB8AC3E}">
        <p14:creationId xmlns:p14="http://schemas.microsoft.com/office/powerpoint/2010/main" val="408445721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1)">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t>«</a:t>
            </a:r>
            <a:r>
              <a:rPr lang="es-CO" b="1" dirty="0" smtClean="0">
                <a:latin typeface="Agency FB" pitchFamily="34" charset="0"/>
              </a:rPr>
              <a:t>El </a:t>
            </a:r>
            <a:r>
              <a:rPr lang="es-CO" b="1" dirty="0">
                <a:latin typeface="Agency FB" pitchFamily="34" charset="0"/>
              </a:rPr>
              <a:t>asunto del </a:t>
            </a:r>
            <a:r>
              <a:rPr lang="es-CO" b="1" dirty="0" smtClean="0">
                <a:latin typeface="Agency FB" pitchFamily="34" charset="0"/>
              </a:rPr>
              <a:t>sábado</a:t>
            </a:r>
            <a:r>
              <a:rPr lang="es-CO" b="1" dirty="0" smtClean="0"/>
              <a:t>»</a:t>
            </a:r>
            <a:endParaRPr lang="es-CO" b="1" dirty="0"/>
          </a:p>
        </p:txBody>
      </p:sp>
      <p:sp>
        <p:nvSpPr>
          <p:cNvPr id="3" name="2 Marcador de contenido"/>
          <p:cNvSpPr>
            <a:spLocks noGrp="1"/>
          </p:cNvSpPr>
          <p:nvPr>
            <p:ph idx="1"/>
          </p:nvPr>
        </p:nvSpPr>
        <p:spPr>
          <a:xfrm>
            <a:off x="457200" y="1600201"/>
            <a:ext cx="5698976" cy="2044824"/>
          </a:xfrm>
        </p:spPr>
        <p:txBody>
          <a:bodyPr>
            <a:normAutofit fontScale="92500" lnSpcReduction="10000"/>
          </a:bodyPr>
          <a:lstStyle/>
          <a:p>
            <a:pPr marL="0" indent="0">
              <a:buNone/>
            </a:pPr>
            <a:r>
              <a:rPr lang="es-CO" dirty="0" smtClean="0"/>
              <a:t>«</a:t>
            </a:r>
            <a:r>
              <a:rPr lang="es-CO" sz="2600" dirty="0" smtClean="0">
                <a:latin typeface="Agency FB" pitchFamily="34" charset="0"/>
              </a:rPr>
              <a:t>Mientras </a:t>
            </a:r>
            <a:r>
              <a:rPr lang="es-CO" sz="2600" dirty="0">
                <a:latin typeface="Agency FB" pitchFamily="34" charset="0"/>
              </a:rPr>
              <a:t>profesen estar aliados con el Cielo y pretendan tener carácter de cordero, los poderes religiosos mostrarán por sus hechos que tienen corazón de dragón y que son inspirados y dominados por </a:t>
            </a:r>
            <a:r>
              <a:rPr lang="es-CO" sz="2600" dirty="0" smtClean="0">
                <a:latin typeface="Agency FB" pitchFamily="34" charset="0"/>
              </a:rPr>
              <a:t>Satanás</a:t>
            </a:r>
            <a:r>
              <a:rPr lang="es-CO" dirty="0" smtClean="0"/>
              <a:t>».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556792"/>
            <a:ext cx="2490961"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4149080"/>
            <a:ext cx="8064896" cy="1938992"/>
          </a:xfrm>
          <a:prstGeom prst="rect">
            <a:avLst/>
          </a:prstGeom>
        </p:spPr>
        <p:txBody>
          <a:bodyPr wrap="square">
            <a:spAutoFit/>
          </a:bodyPr>
          <a:lstStyle/>
          <a:p>
            <a:r>
              <a:rPr lang="es-CO" sz="2400" dirty="0" smtClean="0"/>
              <a:t>«</a:t>
            </a:r>
            <a:r>
              <a:rPr lang="es-CO" sz="2400" dirty="0" smtClean="0">
                <a:latin typeface="Agency FB" pitchFamily="34" charset="0"/>
              </a:rPr>
              <a:t>Se </a:t>
            </a:r>
            <a:r>
              <a:rPr lang="es-CO" sz="2400" dirty="0">
                <a:latin typeface="Agency FB" pitchFamily="34" charset="0"/>
              </a:rPr>
              <a:t>acerca el tiempo cuando el pueblo de Dios será perseguido porque santifica el séptimo </a:t>
            </a:r>
            <a:r>
              <a:rPr lang="es-CO" sz="2400" dirty="0" smtClean="0">
                <a:latin typeface="Agency FB" pitchFamily="34" charset="0"/>
              </a:rPr>
              <a:t>día</a:t>
            </a:r>
            <a:r>
              <a:rPr lang="es-CO" sz="2400" dirty="0" smtClean="0"/>
              <a:t> (sábado). </a:t>
            </a:r>
            <a:r>
              <a:rPr lang="es-CO" sz="2400" dirty="0">
                <a:latin typeface="Agency FB" pitchFamily="34" charset="0"/>
              </a:rPr>
              <a:t>Satanás hizo cambiar el día de reposo con la esperanza de ejecutar su propósito de </a:t>
            </a:r>
            <a:r>
              <a:rPr lang="es-CO" sz="2400" b="1" u="sng" dirty="0">
                <a:latin typeface="Agency FB" pitchFamily="34" charset="0"/>
              </a:rPr>
              <a:t>derrotar</a:t>
            </a:r>
            <a:r>
              <a:rPr lang="es-CO" sz="2400" dirty="0">
                <a:latin typeface="Agency FB" pitchFamily="34" charset="0"/>
              </a:rPr>
              <a:t> los designios de Dios. Procura que los mandamientos de Dios tengan menos poder en el mundo que las leyes </a:t>
            </a:r>
            <a:r>
              <a:rPr lang="es-CO" sz="2400" dirty="0" smtClean="0">
                <a:latin typeface="Agency FB" pitchFamily="34" charset="0"/>
              </a:rPr>
              <a:t>humanas</a:t>
            </a:r>
            <a:r>
              <a:rPr lang="es-CO" sz="2400" dirty="0" smtClean="0"/>
              <a:t>». </a:t>
            </a:r>
            <a:endParaRPr lang="es-CO" sz="2400" dirty="0"/>
          </a:p>
        </p:txBody>
      </p:sp>
    </p:spTree>
    <p:extLst>
      <p:ext uri="{BB962C8B-B14F-4D97-AF65-F5344CB8AC3E}">
        <p14:creationId xmlns:p14="http://schemas.microsoft.com/office/powerpoint/2010/main" val="55736144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wipe(down)">
                                      <p:cBhvr>
                                        <p:cTn id="10" dur="500"/>
                                        <p:tgtEl>
                                          <p:spTgt spid="307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4978896" cy="2592288"/>
          </a:xfrm>
        </p:spPr>
        <p:txBody>
          <a:bodyPr>
            <a:normAutofit/>
          </a:bodyPr>
          <a:lstStyle/>
          <a:p>
            <a:pPr marL="0" indent="0">
              <a:buNone/>
            </a:pPr>
            <a:r>
              <a:rPr lang="es-CO" dirty="0" smtClean="0"/>
              <a:t>«</a:t>
            </a:r>
            <a:r>
              <a:rPr lang="es-CO" sz="2400" dirty="0" smtClean="0">
                <a:latin typeface="Agency FB" pitchFamily="34" charset="0"/>
              </a:rPr>
              <a:t>El </a:t>
            </a:r>
            <a:r>
              <a:rPr lang="es-CO" sz="2400" dirty="0">
                <a:latin typeface="Agency FB" pitchFamily="34" charset="0"/>
              </a:rPr>
              <a:t>hombre de pecado, que pensó cambiar los tiempos y la ley, y que siempre oprimió al pueblo de Dios, hará promulgar leyes que obliguen a observar el primer día de la </a:t>
            </a:r>
            <a:r>
              <a:rPr lang="es-CO" sz="2400" dirty="0" smtClean="0">
                <a:latin typeface="Agency FB" pitchFamily="34" charset="0"/>
              </a:rPr>
              <a:t>semana</a:t>
            </a:r>
            <a:r>
              <a:rPr lang="es-CO" dirty="0" smtClean="0"/>
              <a:t>». </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419390"/>
            <a:ext cx="2711177"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031194" y="3284984"/>
            <a:ext cx="7272808" cy="1384995"/>
          </a:xfrm>
          <a:prstGeom prst="rect">
            <a:avLst/>
          </a:prstGeom>
        </p:spPr>
        <p:txBody>
          <a:bodyPr wrap="square">
            <a:spAutoFit/>
          </a:bodyPr>
          <a:lstStyle/>
          <a:p>
            <a:r>
              <a:rPr lang="es-CO" sz="2800" b="1" dirty="0" smtClean="0">
                <a:latin typeface="Agency FB" pitchFamily="34" charset="0"/>
              </a:rPr>
              <a:t>«Pero </a:t>
            </a:r>
            <a:r>
              <a:rPr lang="es-CO" sz="2800" b="1" dirty="0">
                <a:latin typeface="Agency FB" pitchFamily="34" charset="0"/>
              </a:rPr>
              <a:t>el pueblo de Dios debe permanecer firme por él. Y el Señor obrará en su favor, mostrando claramente que es Dios de </a:t>
            </a:r>
            <a:r>
              <a:rPr lang="es-CO" sz="2800" b="1" dirty="0" smtClean="0">
                <a:latin typeface="Agency FB" pitchFamily="34" charset="0"/>
              </a:rPr>
              <a:t>dioses».</a:t>
            </a:r>
            <a:endParaRPr lang="es-CO" sz="2800" b="1" dirty="0">
              <a:latin typeface="Agency FB" pitchFamily="34" charset="0"/>
            </a:endParaRPr>
          </a:p>
        </p:txBody>
      </p:sp>
    </p:spTree>
    <p:extLst>
      <p:ext uri="{BB962C8B-B14F-4D97-AF65-F5344CB8AC3E}">
        <p14:creationId xmlns:p14="http://schemas.microsoft.com/office/powerpoint/2010/main" val="158760461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12968" cy="1143000"/>
          </a:xfrm>
        </p:spPr>
        <p:txBody>
          <a:bodyPr>
            <a:noAutofit/>
          </a:bodyPr>
          <a:lstStyle/>
          <a:p>
            <a:r>
              <a:rPr lang="es-CO" sz="3600" b="1" dirty="0" smtClean="0">
                <a:latin typeface="+mn-lt"/>
              </a:rPr>
              <a:t>Veamos los pasos que está dando la Iglesia Católica Romana en pro del domingo:</a:t>
            </a:r>
            <a:endParaRPr lang="es-CO" sz="3600" b="1" dirty="0">
              <a:latin typeface="+mn-lt"/>
            </a:endParaRPr>
          </a:p>
        </p:txBody>
      </p:sp>
      <p:sp>
        <p:nvSpPr>
          <p:cNvPr id="3" name="2 Marcador de contenido"/>
          <p:cNvSpPr>
            <a:spLocks noGrp="1"/>
          </p:cNvSpPr>
          <p:nvPr>
            <p:ph idx="1"/>
          </p:nvPr>
        </p:nvSpPr>
        <p:spPr>
          <a:xfrm>
            <a:off x="457200" y="1600201"/>
            <a:ext cx="5770984" cy="2585491"/>
          </a:xfrm>
        </p:spPr>
        <p:txBody>
          <a:bodyPr>
            <a:normAutofit fontScale="92500" lnSpcReduction="10000"/>
          </a:bodyPr>
          <a:lstStyle/>
          <a:p>
            <a:pPr marL="0" indent="0">
              <a:buNone/>
            </a:pPr>
            <a:r>
              <a:rPr lang="es-CO" sz="2600" dirty="0"/>
              <a:t>En el reciente libro "Pope Francis: His Life in His Own Words" ("El Papa Francisco: su vida en sus propias palabras") dos periodistas en Argentina preguntaron al hombre que era entonces el cardenal Jorge Bergoglio </a:t>
            </a:r>
            <a:r>
              <a:rPr lang="es-CO" sz="2600" u="sng" dirty="0"/>
              <a:t>"¿Tenemos que redescubrir el significado del tiempo libre?</a:t>
            </a:r>
            <a:r>
              <a:rPr lang="es-CO" sz="2600" dirty="0"/>
              <a:t>" El Papa Francisco respondió</a:t>
            </a:r>
            <a:r>
              <a:rPr lang="es-CO" sz="2600" dirty="0" smtClean="0"/>
              <a:t>:</a:t>
            </a:r>
            <a:endParaRPr lang="es-CO" sz="2600" dirty="0"/>
          </a:p>
          <a:p>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1" y="1628800"/>
            <a:ext cx="2830745"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81581" y="4221088"/>
            <a:ext cx="8280920" cy="2554545"/>
          </a:xfrm>
          <a:prstGeom prst="rect">
            <a:avLst/>
          </a:prstGeom>
        </p:spPr>
        <p:txBody>
          <a:bodyPr wrap="square">
            <a:spAutoFit/>
          </a:bodyPr>
          <a:lstStyle/>
          <a:p>
            <a:r>
              <a:rPr lang="es-CO" sz="2000" dirty="0"/>
              <a:t>"Junto con la cultura del trabajo, tiene que haber una cultura del tiempo libre como gratificación. Para decirlo de otra manera: la gente que trabaja debe tomar el tiempo para relajarse, para estar con sus familias , se diviertan, leer, escuchar música, practicar un deporte . </a:t>
            </a:r>
            <a:r>
              <a:rPr lang="es-CO" sz="2000" u="sng" dirty="0"/>
              <a:t>Pero esto está siendo destruido, en gran parte, por la eliminación de la jornada de descanso del sábado</a:t>
            </a:r>
            <a:r>
              <a:rPr lang="es-CO" sz="2000" dirty="0"/>
              <a:t>. Cada vez más personas trabajan los domingos como consecuencia de la competitividad impuesta por una sociedad de consumo. "En estos casos, concluye, "el trabajo termina deshumanizando a las personas " </a:t>
            </a:r>
            <a:r>
              <a:rPr lang="es-CO" dirty="0"/>
              <a:t>.</a:t>
            </a:r>
          </a:p>
        </p:txBody>
      </p:sp>
    </p:spTree>
    <p:extLst>
      <p:ext uri="{BB962C8B-B14F-4D97-AF65-F5344CB8AC3E}">
        <p14:creationId xmlns:p14="http://schemas.microsoft.com/office/powerpoint/2010/main" val="22300131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6"/>
            <a:ext cx="8784976" cy="6192688"/>
          </a:xfrm>
        </p:spPr>
        <p:txBody>
          <a:bodyPr>
            <a:noAutofit/>
          </a:bodyPr>
          <a:lstStyle/>
          <a:p>
            <a:pPr marL="0" indent="0">
              <a:buNone/>
            </a:pPr>
            <a:r>
              <a:rPr lang="es-CO" sz="2400" dirty="0"/>
              <a:t>Pero en el catolicismo, como el Papa Francisco sugiere, el sábado en realidad se supone que importa - todo el día, no sólo la Misa. Porque como el catecismo enseña , en su artículo 2185, " </a:t>
            </a:r>
            <a:r>
              <a:rPr lang="es-CO" sz="2400" u="sng" dirty="0"/>
              <a:t>El domingo y las demás fiestas de precepto, los fieles se abstendrán de participar en el trabajo o actividades que impidan el culto debido a Dios, la alegría propia del día del Señor, la ejecución de las obras de misericordia , y la relajación adecuada de la mente y el cuerpo</a:t>
            </a:r>
            <a:r>
              <a:rPr lang="es-CO" sz="2400" dirty="0"/>
              <a:t>."</a:t>
            </a:r>
          </a:p>
          <a:p>
            <a:endParaRPr lang="es-CO" sz="2400" dirty="0"/>
          </a:p>
          <a:p>
            <a:r>
              <a:rPr lang="es-CO" sz="2400" u="sng" dirty="0"/>
              <a:t>La Iglesia Católica ha estado </a:t>
            </a:r>
            <a:r>
              <a:rPr lang="es-CO" sz="2400" b="1" u="sng" dirty="0" smtClean="0"/>
              <a:t>RECUPERANDO</a:t>
            </a:r>
            <a:r>
              <a:rPr lang="es-CO" sz="2400" u="sng" dirty="0" smtClean="0"/>
              <a:t> </a:t>
            </a:r>
            <a:r>
              <a:rPr lang="es-CO" sz="2400" u="sng" dirty="0"/>
              <a:t>esta enseñanza por lo menos desde 1998 </a:t>
            </a:r>
            <a:r>
              <a:rPr lang="es-CO" sz="2400" dirty="0"/>
              <a:t>, cuando el Papa Juan Pablo II publicó su carta apostólica "Dies Domini ". Allí, él escribe que " incluso en aquellos países en los que las leyes establecen el carácter festivo de este día , los cambios en condiciones socioeconómicas a menudo han dado lugar a profundas modificaciones de la conducta social y por lo tanto el carácter de dominical </a:t>
            </a:r>
            <a:r>
              <a:rPr lang="es-CO" sz="2400" dirty="0" smtClean="0"/>
              <a:t>«. </a:t>
            </a:r>
            <a:r>
              <a:rPr lang="es-CO" sz="2000" b="1" dirty="0" smtClean="0">
                <a:solidFill>
                  <a:srgbClr val="FF0000"/>
                </a:solidFill>
              </a:rPr>
              <a:t>Nota: No es casualidad que esto se esté realizando precisamente cuando falta tan poco tiempo para que se terminen los 6000 años de pecado. </a:t>
            </a:r>
            <a:endParaRPr lang="es-CO" sz="2000" b="1" u="sng" dirty="0">
              <a:solidFill>
                <a:srgbClr val="FF0000"/>
              </a:solidFill>
            </a:endParaRPr>
          </a:p>
        </p:txBody>
      </p:sp>
    </p:spTree>
    <p:extLst>
      <p:ext uri="{BB962C8B-B14F-4D97-AF65-F5344CB8AC3E}">
        <p14:creationId xmlns:p14="http://schemas.microsoft.com/office/powerpoint/2010/main" val="13592782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832648"/>
          </a:xfrm>
        </p:spPr>
        <p:txBody>
          <a:bodyPr>
            <a:normAutofit fontScale="77500" lnSpcReduction="20000"/>
          </a:bodyPr>
          <a:lstStyle/>
          <a:p>
            <a:pPr marL="0" indent="0">
              <a:buNone/>
            </a:pPr>
            <a:r>
              <a:rPr lang="es-CO" dirty="0"/>
              <a:t>En octubre pasado, (año 2014), cerca de 250 obispos se reunieron en Roma para una conferencia sobre el movimiento llamado la </a:t>
            </a:r>
            <a:r>
              <a:rPr lang="es-CO" u="sng" dirty="0"/>
              <a:t>Nueva Evangelización</a:t>
            </a:r>
            <a:r>
              <a:rPr lang="es-CO" dirty="0"/>
              <a:t>, (lo que anteriormente se llamaba, «</a:t>
            </a:r>
            <a:r>
              <a:rPr lang="es-CO" b="1" u="sng" dirty="0"/>
              <a:t>Tribunal de Santo Oficio</a:t>
            </a:r>
            <a:r>
              <a:rPr lang="es-CO" dirty="0"/>
              <a:t>», o sea la «</a:t>
            </a:r>
            <a:r>
              <a:rPr lang="es-CO" b="1" u="sng" dirty="0"/>
              <a:t>inquisición</a:t>
            </a:r>
            <a:r>
              <a:rPr lang="es-CO" dirty="0"/>
              <a:t>», que se centra en despertar la fe en los ya bautizados . Una de sus conclusiones fue : "A pesar de que existe una tensión entre el Domingo Cristiano y el Domingo secular, el DOMINGO NECESITA SER </a:t>
            </a:r>
            <a:r>
              <a:rPr lang="es-CO" u="sng" dirty="0"/>
              <a:t>RECUPERADO</a:t>
            </a:r>
            <a:r>
              <a:rPr lang="es-CO" dirty="0"/>
              <a:t>" - ". in keeping, they wrote, with John Paul’s “Dies Domini.”</a:t>
            </a:r>
          </a:p>
          <a:p>
            <a:endParaRPr lang="es-CO" dirty="0"/>
          </a:p>
          <a:p>
            <a:r>
              <a:rPr lang="es-CO" dirty="0"/>
              <a:t>La </a:t>
            </a:r>
            <a:r>
              <a:rPr lang="es-CO" u="sng" dirty="0"/>
              <a:t>Agenda es lenta pero segura </a:t>
            </a:r>
            <a:r>
              <a:rPr lang="es-CO" u="sng" dirty="0" smtClean="0"/>
              <a:t>moliendo </a:t>
            </a:r>
            <a:r>
              <a:rPr lang="es-CO" u="sng" dirty="0"/>
              <a:t>adelante</a:t>
            </a:r>
            <a:r>
              <a:rPr lang="es-CO" dirty="0"/>
              <a:t>. "La iglesia romana abarca mucho en sus planes y modos de operación." PG GC . </a:t>
            </a:r>
            <a:r>
              <a:rPr lang="es-CO" dirty="0" smtClean="0"/>
              <a:t>566.</a:t>
            </a:r>
          </a:p>
          <a:p>
            <a:pPr marL="0" indent="0">
              <a:buNone/>
            </a:pPr>
            <a:r>
              <a:rPr lang="es-CO" dirty="0" smtClean="0"/>
              <a:t>Nota</a:t>
            </a:r>
            <a:r>
              <a:rPr lang="es-CO" dirty="0">
                <a:solidFill>
                  <a:srgbClr val="FF0000"/>
                </a:solidFill>
              </a:rPr>
              <a:t>: </a:t>
            </a:r>
            <a:r>
              <a:rPr lang="es-CO" dirty="0" smtClean="0">
                <a:solidFill>
                  <a:srgbClr val="FF0000"/>
                </a:solidFill>
              </a:rPr>
              <a:t>Es </a:t>
            </a:r>
            <a:r>
              <a:rPr lang="es-CO" dirty="0">
                <a:solidFill>
                  <a:srgbClr val="FF0000"/>
                </a:solidFill>
              </a:rPr>
              <a:t>sumamente interesante notar que esta </a:t>
            </a:r>
            <a:r>
              <a:rPr lang="es-CO" dirty="0" smtClean="0">
                <a:solidFill>
                  <a:srgbClr val="FF0000"/>
                </a:solidFill>
              </a:rPr>
              <a:t>«recuperación </a:t>
            </a:r>
            <a:r>
              <a:rPr lang="es-CO" dirty="0">
                <a:solidFill>
                  <a:srgbClr val="FF0000"/>
                </a:solidFill>
              </a:rPr>
              <a:t>del domingo», se lleve a cobo a partir del año 2014, cuando faltan tan pocos años para la terminación </a:t>
            </a:r>
            <a:r>
              <a:rPr lang="es-CO" dirty="0" smtClean="0">
                <a:solidFill>
                  <a:srgbClr val="FF0000"/>
                </a:solidFill>
              </a:rPr>
              <a:t>de los </a:t>
            </a:r>
            <a:r>
              <a:rPr lang="es-CO" dirty="0">
                <a:solidFill>
                  <a:srgbClr val="FF0000"/>
                </a:solidFill>
              </a:rPr>
              <a:t>6000 años de </a:t>
            </a:r>
            <a:r>
              <a:rPr lang="es-CO" dirty="0" smtClean="0">
                <a:solidFill>
                  <a:srgbClr val="FF0000"/>
                </a:solidFill>
              </a:rPr>
              <a:t>pecado. Lo que implica que esto se implantará en estos 17 años</a:t>
            </a:r>
            <a:r>
              <a:rPr lang="es-CO" dirty="0">
                <a:solidFill>
                  <a:srgbClr val="FF0000"/>
                </a:solidFill>
              </a:rPr>
              <a:t>. </a:t>
            </a:r>
            <a:r>
              <a:rPr lang="es-CO" dirty="0" smtClean="0">
                <a:solidFill>
                  <a:srgbClr val="FF0000"/>
                </a:solidFill>
              </a:rPr>
              <a:t>Vea los </a:t>
            </a:r>
            <a:r>
              <a:rPr lang="es-CO" dirty="0">
                <a:solidFill>
                  <a:srgbClr val="FF0000"/>
                </a:solidFill>
              </a:rPr>
              <a:t>temas 15, 16, 17, 498 y 500.</a:t>
            </a:r>
          </a:p>
          <a:p>
            <a:endParaRPr lang="es-CO" dirty="0"/>
          </a:p>
          <a:p>
            <a:endParaRPr lang="es-CO" dirty="0"/>
          </a:p>
        </p:txBody>
      </p:sp>
    </p:spTree>
    <p:extLst>
      <p:ext uri="{BB962C8B-B14F-4D97-AF65-F5344CB8AC3E}">
        <p14:creationId xmlns:p14="http://schemas.microsoft.com/office/powerpoint/2010/main" val="242024865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77500" lnSpcReduction="20000"/>
          </a:bodyPr>
          <a:lstStyle/>
          <a:p>
            <a:pPr marL="0" indent="0">
              <a:buNone/>
            </a:pPr>
            <a:r>
              <a:rPr lang="es-CO" dirty="0" smtClean="0">
                <a:latin typeface="+mj-lt"/>
              </a:rPr>
              <a:t>Volviendo a Joyas de los Testimonios dice</a:t>
            </a:r>
            <a:r>
              <a:rPr lang="es-CO" dirty="0" smtClean="0">
                <a:latin typeface="Agency FB" pitchFamily="34" charset="0"/>
              </a:rPr>
              <a:t>: Dijo</a:t>
            </a:r>
            <a:r>
              <a:rPr lang="es-CO" dirty="0">
                <a:latin typeface="Agency FB" pitchFamily="34" charset="0"/>
              </a:rPr>
              <a:t>: </a:t>
            </a:r>
            <a:r>
              <a:rPr lang="es-CO" dirty="0" smtClean="0">
                <a:latin typeface="Agency FB" pitchFamily="34" charset="0"/>
              </a:rPr>
              <a:t>(</a:t>
            </a:r>
            <a:r>
              <a:rPr lang="es-CO" dirty="0" smtClean="0">
                <a:latin typeface="+mj-lt"/>
              </a:rPr>
              <a:t>Dios</a:t>
            </a:r>
            <a:r>
              <a:rPr lang="es-CO" dirty="0" smtClean="0">
                <a:latin typeface="Agency FB" pitchFamily="34" charset="0"/>
              </a:rPr>
              <a:t>), "</a:t>
            </a:r>
            <a:r>
              <a:rPr lang="es-CO" u="sng" dirty="0" smtClean="0">
                <a:latin typeface="Agency FB" pitchFamily="34" charset="0"/>
              </a:rPr>
              <a:t>Vosotros </a:t>
            </a:r>
            <a:r>
              <a:rPr lang="es-CO" u="sng" dirty="0">
                <a:latin typeface="Agency FB" pitchFamily="34" charset="0"/>
              </a:rPr>
              <a:t>guardaréis mis sábados: porque es señal entre mí y vosotros por vuestras edades</a:t>
            </a:r>
            <a:r>
              <a:rPr lang="es-CO" dirty="0">
                <a:latin typeface="Agency FB" pitchFamily="34" charset="0"/>
              </a:rPr>
              <a:t>." </a:t>
            </a:r>
            <a:r>
              <a:rPr lang="es-CO" dirty="0">
                <a:solidFill>
                  <a:srgbClr val="FF0000"/>
                </a:solidFill>
                <a:latin typeface="Agency FB" pitchFamily="34" charset="0"/>
              </a:rPr>
              <a:t>(Ex. 31: 13.) </a:t>
            </a:r>
            <a:r>
              <a:rPr lang="es-CO" dirty="0">
                <a:latin typeface="Agency FB" pitchFamily="34" charset="0"/>
              </a:rPr>
              <a:t>Nadie debe desobedecer a su mandamiento para huir de la persecución. Pero todos deben considerar las palabras de Cristo: "</a:t>
            </a:r>
            <a:r>
              <a:rPr lang="es-CO" u="sng" dirty="0">
                <a:latin typeface="Agency FB" pitchFamily="34" charset="0"/>
              </a:rPr>
              <a:t>Mas cuando os persiguieron en esta ciudad, huid a la otra.</a:t>
            </a:r>
            <a:r>
              <a:rPr lang="es-CO" dirty="0">
                <a:latin typeface="Agency FB" pitchFamily="34" charset="0"/>
              </a:rPr>
              <a:t>" </a:t>
            </a:r>
            <a:r>
              <a:rPr lang="es-CO" dirty="0">
                <a:solidFill>
                  <a:srgbClr val="FF0000"/>
                </a:solidFill>
                <a:latin typeface="Agency FB" pitchFamily="34" charset="0"/>
              </a:rPr>
              <a:t>(Mat. 10: 23</a:t>
            </a:r>
            <a:r>
              <a:rPr lang="es-CO" dirty="0" smtClean="0">
                <a:solidFill>
                  <a:srgbClr val="FF0000"/>
                </a:solidFill>
                <a:latin typeface="Agency FB" pitchFamily="34" charset="0"/>
              </a:rPr>
              <a:t>.). </a:t>
            </a:r>
          </a:p>
          <a:p>
            <a:pPr marL="400050" lvl="1" indent="0">
              <a:buNone/>
            </a:pPr>
            <a:endParaRPr lang="es-CO" dirty="0" smtClean="0">
              <a:latin typeface="Agency FB" pitchFamily="34" charset="0"/>
            </a:endParaRPr>
          </a:p>
          <a:p>
            <a:pPr marL="400050" lvl="1" indent="0">
              <a:buNone/>
            </a:pPr>
            <a:r>
              <a:rPr lang="es-CO" sz="3100" dirty="0" smtClean="0">
                <a:latin typeface="Agency FB" pitchFamily="34" charset="0"/>
              </a:rPr>
              <a:t>Si </a:t>
            </a:r>
            <a:r>
              <a:rPr lang="es-CO" sz="3100" dirty="0">
                <a:latin typeface="Agency FB" pitchFamily="34" charset="0"/>
              </a:rPr>
              <a:t>podéis evitarlo, no os entreguéis en manos de hombres impulsados por el espíritu del anticristo. Debemos hacer todo lo que esté a nuestro alcance para salvar de la opresión y la crueldad a los que están listos para sufrir por amor de la verdad.</a:t>
            </a:r>
          </a:p>
          <a:p>
            <a:endParaRPr lang="es-CO" sz="3600" dirty="0" smtClean="0">
              <a:latin typeface="Agency FB" pitchFamily="34" charset="0"/>
            </a:endParaRPr>
          </a:p>
          <a:p>
            <a:pPr marL="0" indent="0">
              <a:buNone/>
            </a:pPr>
            <a:r>
              <a:rPr lang="es-CO" dirty="0" smtClean="0">
                <a:latin typeface="Agency FB" pitchFamily="34" charset="0"/>
              </a:rPr>
              <a:t>Cristo </a:t>
            </a:r>
            <a:r>
              <a:rPr lang="es-CO" dirty="0">
                <a:latin typeface="Agency FB" pitchFamily="34" charset="0"/>
              </a:rPr>
              <a:t>es nuestro modelo. La resolución del anticristo de </a:t>
            </a:r>
            <a:r>
              <a:rPr lang="es-CO" dirty="0" smtClean="0">
                <a:latin typeface="Agency FB" pitchFamily="34" charset="0"/>
              </a:rPr>
              <a:t>llevar </a:t>
            </a:r>
            <a:r>
              <a:rPr lang="es-CO" dirty="0">
                <a:latin typeface="Agency FB" pitchFamily="34" charset="0"/>
              </a:rPr>
              <a:t>a cabo la rebelión empezada por él en el cielo continuará animando a los hijos de desobediencia. La envidia y el odio que sienten hacia los que obedecen al cuarto mandamiento irán sin cesar en aumento. Pero los hijos de Dios no deben esconder su estandarte. No deben desconocer los mandamientos de Dios ni hacer el mal con la multitud para asegurarse una vida fácil.</a:t>
            </a:r>
          </a:p>
        </p:txBody>
      </p:sp>
    </p:spTree>
    <p:extLst>
      <p:ext uri="{BB962C8B-B14F-4D97-AF65-F5344CB8AC3E}">
        <p14:creationId xmlns:p14="http://schemas.microsoft.com/office/powerpoint/2010/main" val="36644232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92500" lnSpcReduction="10000"/>
          </a:bodyPr>
          <a:lstStyle/>
          <a:p>
            <a:pPr marL="0" indent="0">
              <a:buNone/>
            </a:pPr>
            <a:r>
              <a:rPr lang="es-CO" sz="2400" dirty="0" smtClean="0">
                <a:latin typeface="Agency FB" pitchFamily="34" charset="0"/>
              </a:rPr>
              <a:t>El </a:t>
            </a:r>
            <a:r>
              <a:rPr lang="es-CO" sz="2400" dirty="0">
                <a:latin typeface="Agency FB" pitchFamily="34" charset="0"/>
              </a:rPr>
              <a:t>Señor alienta a todos los que le buscan de todo corazón. Les otorga su Santo Espíritu, manifestación de su presencia y de su favor. Pero abandonará a los que por salvarse la vida, le abandonen a él. Al procurar salvar esta vida renunciando a la verdad, perderán la vida eterna.</a:t>
            </a:r>
          </a:p>
          <a:p>
            <a:pPr marL="400050" lvl="1" indent="0">
              <a:buNone/>
            </a:pPr>
            <a:endParaRPr lang="es-CO" sz="2400" dirty="0" smtClean="0">
              <a:latin typeface="Agency FB" pitchFamily="34" charset="0"/>
            </a:endParaRPr>
          </a:p>
          <a:p>
            <a:pPr marL="400050" lvl="1" indent="0">
              <a:buNone/>
            </a:pPr>
            <a:r>
              <a:rPr lang="es-CO" sz="2400" dirty="0" smtClean="0">
                <a:latin typeface="Agency FB" pitchFamily="34" charset="0"/>
              </a:rPr>
              <a:t>La </a:t>
            </a:r>
            <a:r>
              <a:rPr lang="es-CO" sz="2400" dirty="0">
                <a:latin typeface="Agency FB" pitchFamily="34" charset="0"/>
              </a:rPr>
              <a:t>noche de la prueba va llegando a su fin. Satanás recurre a toda su potencia porque sabe que le queda poco tiempo. </a:t>
            </a:r>
            <a:r>
              <a:rPr lang="es-CO" sz="2400" dirty="0" smtClean="0">
                <a:solidFill>
                  <a:srgbClr val="FF0000"/>
                </a:solidFill>
              </a:rPr>
              <a:t>(Apoc.12:12). </a:t>
            </a:r>
            <a:r>
              <a:rPr lang="es-CO" sz="2400" dirty="0" smtClean="0">
                <a:latin typeface="Agency FB" pitchFamily="34" charset="0"/>
              </a:rPr>
              <a:t>Dios </a:t>
            </a:r>
            <a:r>
              <a:rPr lang="es-CO" sz="2400" dirty="0">
                <a:latin typeface="Agency FB" pitchFamily="34" charset="0"/>
              </a:rPr>
              <a:t>castiga al mundo para invitar a todos los que conocen la verdad a esconderse en la Roca y a contemplar la gloria de Dios. No es el momento de encubrir la verdad. Deben hacerse declaraciones positivas. </a:t>
            </a:r>
            <a:r>
              <a:rPr lang="es-CO" sz="2400" u="sng" dirty="0">
                <a:latin typeface="Agency FB" pitchFamily="34" charset="0"/>
              </a:rPr>
              <a:t>La verdad debe ser expuesta sin disfraz en folletos y libritos, y éstos deben esparcirse como caen las hojas de los árboles en el otoño. </a:t>
            </a:r>
          </a:p>
          <a:p>
            <a:pPr marL="400050" lvl="1" indent="0">
              <a:buNone/>
            </a:pPr>
            <a:endParaRPr lang="es-CO" sz="2400" u="sng" dirty="0" smtClean="0">
              <a:latin typeface="Agency FB" pitchFamily="34" charset="0"/>
            </a:endParaRPr>
          </a:p>
          <a:p>
            <a:pPr marL="0" indent="0">
              <a:buNone/>
            </a:pPr>
            <a:r>
              <a:rPr lang="es-CO" dirty="0" smtClean="0"/>
              <a:t>Nota: </a:t>
            </a:r>
            <a:r>
              <a:rPr lang="es-CO" dirty="0" smtClean="0">
                <a:solidFill>
                  <a:srgbClr val="FF0000"/>
                </a:solidFill>
              </a:rPr>
              <a:t>No te olvides que, bajo cualquier circunstancia por difícil que te parezca por la que tengas que pasar, Dios tiene una promesa para ti</a:t>
            </a:r>
            <a:r>
              <a:rPr lang="es-CO" dirty="0">
                <a:solidFill>
                  <a:srgbClr val="FF0000"/>
                </a:solidFill>
              </a:rPr>
              <a:t>: «y he aquí yo estoy con vosotros todos los días, hasta el fin del </a:t>
            </a:r>
            <a:r>
              <a:rPr lang="es-CO" dirty="0" smtClean="0">
                <a:solidFill>
                  <a:srgbClr val="FF0000"/>
                </a:solidFill>
              </a:rPr>
              <a:t>mundo».</a:t>
            </a:r>
            <a:endParaRPr lang="es-CO" dirty="0">
              <a:solidFill>
                <a:srgbClr val="FF0000"/>
              </a:solidFill>
            </a:endParaRPr>
          </a:p>
        </p:txBody>
      </p:sp>
    </p:spTree>
    <p:extLst>
      <p:ext uri="{BB962C8B-B14F-4D97-AF65-F5344CB8AC3E}">
        <p14:creationId xmlns:p14="http://schemas.microsoft.com/office/powerpoint/2010/main" val="18249100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lstStyle/>
          <a:p>
            <a:pPr marL="0" indent="0" algn="ctr">
              <a:buNone/>
            </a:pPr>
            <a:endParaRPr lang="es-CO" dirty="0" smtClean="0"/>
          </a:p>
          <a:p>
            <a:pPr marL="0" indent="0" algn="ctr">
              <a:buNone/>
            </a:pPr>
            <a:endParaRPr lang="es-CO" dirty="0"/>
          </a:p>
          <a:p>
            <a:pPr marL="0" indent="0" algn="ctr">
              <a:buNone/>
            </a:pPr>
            <a:r>
              <a:rPr lang="es-CO" sz="4000" dirty="0" smtClean="0"/>
              <a:t>Este tema titulado </a:t>
            </a:r>
          </a:p>
          <a:p>
            <a:pPr marL="0" indent="0" algn="ctr">
              <a:buNone/>
            </a:pPr>
            <a:r>
              <a:rPr lang="es-CO" sz="4000" b="1" dirty="0" smtClean="0">
                <a:solidFill>
                  <a:srgbClr val="FF0000"/>
                </a:solidFill>
              </a:rPr>
              <a:t>UN </a:t>
            </a:r>
            <a:r>
              <a:rPr lang="es-CO" sz="4000" b="1" dirty="0">
                <a:solidFill>
                  <a:srgbClr val="FF0000"/>
                </a:solidFill>
              </a:rPr>
              <a:t>TIEMPO DE PRUEBA ESTÁ DELANTE DE </a:t>
            </a:r>
            <a:r>
              <a:rPr lang="es-CO" sz="4000" b="1" dirty="0" smtClean="0">
                <a:solidFill>
                  <a:srgbClr val="FF0000"/>
                </a:solidFill>
              </a:rPr>
              <a:t>NOSOTROS</a:t>
            </a:r>
          </a:p>
          <a:p>
            <a:pPr marL="0" indent="0" algn="ctr">
              <a:buNone/>
            </a:pPr>
            <a:r>
              <a:rPr lang="es-CO" sz="4000" dirty="0" smtClean="0"/>
              <a:t> fue extraído de Joyas de los Testimonios t III p 391</a:t>
            </a:r>
            <a:endParaRPr lang="es-CO" sz="4000" dirty="0"/>
          </a:p>
          <a:p>
            <a:endParaRPr lang="es-CO" dirty="0"/>
          </a:p>
        </p:txBody>
      </p:sp>
    </p:spTree>
    <p:extLst>
      <p:ext uri="{BB962C8B-B14F-4D97-AF65-F5344CB8AC3E}">
        <p14:creationId xmlns:p14="http://schemas.microsoft.com/office/powerpoint/2010/main" val="306175590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2307</Words>
  <Application>Microsoft Office PowerPoint</Application>
  <PresentationFormat>Presentación en pantalla (4:3)</PresentationFormat>
  <Paragraphs>60</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UN TIEMPO DE PRUEBA ESTÁ DELANTE DE NOSOTROS</vt:lpstr>
      <vt:lpstr>Presentación de PowerPoint</vt:lpstr>
      <vt:lpstr>UN TIEMPO DE PRUEBA ESTÁ  DELANTE DE NOSOTROS</vt:lpstr>
      <vt:lpstr>«para que todos sean uno; como tú, Padre, en mí y yo en ti, que también ellos  sean uno en nosotros, para que el mundo crea que tú me enviaste»  (Juan 17:21).</vt:lpstr>
      <vt:lpstr>Presentación de PowerPoint</vt:lpstr>
      <vt:lpstr>Presentación de PowerPoint</vt:lpstr>
      <vt:lpstr>Presentación de PowerPoint</vt:lpstr>
      <vt:lpstr>Presentación de PowerPoint</vt:lpstr>
      <vt:lpstr>«Los desvalidos sufren»</vt:lpstr>
      <vt:lpstr>Presentación de PowerPoint</vt:lpstr>
      <vt:lpstr>«El asunto del sábado»</vt:lpstr>
      <vt:lpstr>Presentación de PowerPoint</vt:lpstr>
      <vt:lpstr>Veamos los pasos que está dando la Iglesia Católica Romana en pro del domingo:</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 TIEMPO DE PRUEBA ESTÁ DELANTE DE NOSOTROS</dc:title>
  <dc:creator>HUMBERTO</dc:creator>
  <cp:lastModifiedBy>HUMBERTO</cp:lastModifiedBy>
  <cp:revision>1</cp:revision>
  <dcterms:created xsi:type="dcterms:W3CDTF">2015-05-13T12:56:59Z</dcterms:created>
  <dcterms:modified xsi:type="dcterms:W3CDTF">2015-05-13T12:58:03Z</dcterms:modified>
</cp:coreProperties>
</file>